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2"/>
  </p:notesMasterIdLst>
  <p:sldIdLst>
    <p:sldId id="279" r:id="rId2"/>
    <p:sldId id="280" r:id="rId3"/>
    <p:sldId id="281" r:id="rId4"/>
    <p:sldId id="285" r:id="rId5"/>
    <p:sldId id="293" r:id="rId6"/>
    <p:sldId id="287" r:id="rId7"/>
    <p:sldId id="294" r:id="rId8"/>
    <p:sldId id="295" r:id="rId9"/>
    <p:sldId id="265" r:id="rId10"/>
    <p:sldId id="288" r:id="rId11"/>
    <p:sldId id="296" r:id="rId12"/>
    <p:sldId id="297" r:id="rId13"/>
    <p:sldId id="298" r:id="rId14"/>
    <p:sldId id="289" r:id="rId15"/>
    <p:sldId id="264" r:id="rId16"/>
    <p:sldId id="286" r:id="rId17"/>
    <p:sldId id="299" r:id="rId18"/>
    <p:sldId id="301" r:id="rId19"/>
    <p:sldId id="302" r:id="rId20"/>
    <p:sldId id="303" r:id="rId21"/>
    <p:sldId id="304" r:id="rId22"/>
    <p:sldId id="305" r:id="rId23"/>
    <p:sldId id="306" r:id="rId24"/>
    <p:sldId id="307" r:id="rId25"/>
    <p:sldId id="308" r:id="rId26"/>
    <p:sldId id="309" r:id="rId27"/>
    <p:sldId id="310" r:id="rId28"/>
    <p:sldId id="311" r:id="rId29"/>
    <p:sldId id="290" r:id="rId30"/>
    <p:sldId id="291" r:id="rId31"/>
    <p:sldId id="292" r:id="rId32"/>
    <p:sldId id="277" r:id="rId33"/>
    <p:sldId id="266" r:id="rId34"/>
    <p:sldId id="278" r:id="rId35"/>
    <p:sldId id="268" r:id="rId36"/>
    <p:sldId id="267" r:id="rId37"/>
    <p:sldId id="274" r:id="rId38"/>
    <p:sldId id="276" r:id="rId39"/>
    <p:sldId id="273" r:id="rId40"/>
    <p:sldId id="27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385B"/>
    <a:srgbClr val="EC6841"/>
    <a:srgbClr val="3B3B3B"/>
    <a:srgbClr val="1C3355"/>
    <a:srgbClr val="00ACB0"/>
    <a:srgbClr val="1C2448"/>
    <a:srgbClr val="1C2454"/>
    <a:srgbClr val="FF7600"/>
    <a:srgbClr val="3D3B62"/>
    <a:srgbClr val="E04E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07"/>
    <p:restoredTop sz="96327"/>
  </p:normalViewPr>
  <p:slideViewPr>
    <p:cSldViewPr snapToGrid="0" snapToObjects="1">
      <p:cViewPr varScale="1">
        <p:scale>
          <a:sx n="106" d="100"/>
          <a:sy n="106" d="100"/>
        </p:scale>
        <p:origin x="642" y="10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9065D-0EA1-2C4A-9A22-8C616621AC3D}" type="datetimeFigureOut">
              <a:rPr lang="en-US" smtClean="0"/>
              <a:t>11/5/2021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8FD564-408F-3046-B723-AE523B6E1E5C}" type="slidenum">
              <a:rPr lang="en-US" smtClean="0"/>
              <a:t>‹#›</a:t>
            </a:fld>
            <a:endParaRPr lang="en-US"/>
          </a:p>
        </p:txBody>
      </p:sp>
    </p:spTree>
    <p:extLst>
      <p:ext uri="{BB962C8B-B14F-4D97-AF65-F5344CB8AC3E}">
        <p14:creationId xmlns:p14="http://schemas.microsoft.com/office/powerpoint/2010/main" val="3657452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0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4039458" y="4268858"/>
            <a:ext cx="7314342" cy="647854"/>
          </a:xfrm>
        </p:spPr>
        <p:txBody>
          <a:bodyPr lIns="0" tIns="0" rIns="0" bIns="0">
            <a:normAutofit/>
          </a:bodyPr>
          <a:lstStyle>
            <a:lvl1pPr marL="0" indent="0" algn="r">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8610600" y="5973650"/>
            <a:ext cx="2743200" cy="365125"/>
          </a:xfrm>
        </p:spPr>
        <p:txBody>
          <a:bodyPr/>
          <a:lstStyle>
            <a:lvl1pPr algn="r">
              <a:defRPr b="1" i="0">
                <a:solidFill>
                  <a:schemeClr val="bg1"/>
                </a:solidFill>
                <a:latin typeface="Montserrat SemiBold" pitchFamily="2" charset="77"/>
              </a:defRPr>
            </a:lvl1pPr>
          </a:lstStyle>
          <a:p>
            <a:fld id="{4363829A-2762-D74A-946A-908807FEE3F1}" type="datetime1">
              <a:rPr lang="en-CA" smtClean="0"/>
              <a:t>2021-11-05</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tretch>
            <a:fillRect/>
          </a:stretch>
        </p:blipFill>
        <p:spPr>
          <a:xfrm>
            <a:off x="8970975" y="519225"/>
            <a:ext cx="2408583" cy="812773"/>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l="40555" r="1592" b="47737"/>
          <a:stretch/>
        </p:blipFill>
        <p:spPr>
          <a:xfrm>
            <a:off x="-36000" y="2550505"/>
            <a:ext cx="9720000" cy="4392000"/>
          </a:xfrm>
          <a:prstGeom prst="rect">
            <a:avLst/>
          </a:prstGeom>
        </p:spPr>
      </p:pic>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346712" y="3116889"/>
            <a:ext cx="7007087" cy="1062620"/>
          </a:xfrm>
        </p:spPr>
        <p:txBody>
          <a:bodyPr lIns="0" tIns="0" rIns="0" bIns="0" anchor="b">
            <a:noAutofit/>
          </a:bodyPr>
          <a:lstStyle>
            <a:lvl1pPr algn="r">
              <a:defRPr sz="6000" b="0" i="0">
                <a:solidFill>
                  <a:schemeClr val="bg1"/>
                </a:solidFill>
                <a:latin typeface="Montserrat Light" pitchFamily="2" charset="77"/>
              </a:defRPr>
            </a:lvl1pPr>
          </a:lstStyle>
          <a:p>
            <a:r>
              <a:rPr lang="en-US" dirty="0"/>
              <a:t>Click to edit Master title style</a:t>
            </a:r>
          </a:p>
        </p:txBody>
      </p:sp>
    </p:spTree>
    <p:extLst>
      <p:ext uri="{BB962C8B-B14F-4D97-AF65-F5344CB8AC3E}">
        <p14:creationId xmlns:p14="http://schemas.microsoft.com/office/powerpoint/2010/main" val="42071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 Column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330780" cy="4124414"/>
          </a:xfrm>
        </p:spPr>
        <p:txBody>
          <a:bodyPr lIns="0" tIns="0" rIns="0" bIns="0">
            <a:normAutofit/>
          </a:bodyPr>
          <a:lstStyle>
            <a:lvl1pPr marL="12600" indent="0">
              <a:lnSpc>
                <a:spcPts val="3200"/>
              </a:lnSpc>
              <a:spcAft>
                <a:spcPts val="600"/>
              </a:spcAft>
              <a:buNone/>
              <a:defRPr sz="2100"/>
            </a:lvl1pPr>
            <a:lvl2pPr marL="469800" indent="0">
              <a:lnSpc>
                <a:spcPts val="3200"/>
              </a:lnSpc>
              <a:spcAft>
                <a:spcPts val="600"/>
              </a:spcAft>
              <a:buNone/>
              <a:defRPr sz="2100"/>
            </a:lvl2pPr>
            <a:lvl3pPr marL="927000" indent="0">
              <a:lnSpc>
                <a:spcPts val="3200"/>
              </a:lnSpc>
              <a:spcAft>
                <a:spcPts val="600"/>
              </a:spcAft>
              <a:buNone/>
              <a:defRPr sz="2100"/>
            </a:lvl3pPr>
            <a:lvl4pPr marL="1384200" indent="0">
              <a:lnSpc>
                <a:spcPts val="3200"/>
              </a:lnSpc>
              <a:spcAft>
                <a:spcPts val="600"/>
              </a:spcAft>
              <a:buNone/>
              <a:defRPr sz="2100"/>
            </a:lvl4pPr>
            <a:lvl5pPr marL="1841400" indent="0">
              <a:lnSpc>
                <a:spcPts val="3200"/>
              </a:lnSpc>
              <a:spcAft>
                <a:spcPts val="600"/>
              </a:spcAft>
              <a:buNone/>
              <a:defRPr sz="2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373FA018-C995-FF49-BDD2-98E2E4B25816}"/>
              </a:ext>
            </a:extLst>
          </p:cNvPr>
          <p:cNvSpPr>
            <a:spLocks noGrp="1"/>
          </p:cNvSpPr>
          <p:nvPr>
            <p:ph idx="13"/>
          </p:nvPr>
        </p:nvSpPr>
        <p:spPr>
          <a:xfrm>
            <a:off x="6462364" y="1698424"/>
            <a:ext cx="5330780" cy="4124414"/>
          </a:xfrm>
        </p:spPr>
        <p:txBody>
          <a:bodyPr lIns="0" tIns="0" rIns="0" bIns="0">
            <a:normAutofit/>
          </a:bodyPr>
          <a:lstStyle>
            <a:lvl1pPr>
              <a:lnSpc>
                <a:spcPts val="2600"/>
              </a:lnSpc>
              <a:spcAft>
                <a:spcPts val="600"/>
              </a:spcAft>
              <a:defRPr sz="1600"/>
            </a:lvl1pPr>
            <a:lvl2pPr>
              <a:lnSpc>
                <a:spcPts val="2600"/>
              </a:lnSpc>
              <a:spcAft>
                <a:spcPts val="600"/>
              </a:spcAft>
              <a:defRPr sz="1600"/>
            </a:lvl2pPr>
            <a:lvl3pPr>
              <a:lnSpc>
                <a:spcPts val="2600"/>
              </a:lnSpc>
              <a:spcAft>
                <a:spcPts val="600"/>
              </a:spcAft>
              <a:defRPr sz="1600"/>
            </a:lvl3pPr>
            <a:lvl4pPr>
              <a:lnSpc>
                <a:spcPts val="2600"/>
              </a:lnSpc>
              <a:spcAft>
                <a:spcPts val="600"/>
              </a:spcAft>
              <a:defRPr sz="1600"/>
            </a:lvl4pPr>
            <a:lvl5pPr>
              <a:lnSpc>
                <a:spcPts val="2600"/>
              </a:lnSpc>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0412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structor Intro">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5"/>
            <a:ext cx="6361263" cy="451651"/>
          </a:xfrm>
        </p:spPr>
        <p:txBody>
          <a:bodyPr lIns="0" tIns="0" rIns="0" bIns="0" anchor="b" anchorCtr="0">
            <a:normAutofit/>
          </a:bodyPr>
          <a:lstStyle>
            <a:lvl1pPr marL="12600" indent="0">
              <a:lnSpc>
                <a:spcPts val="3000"/>
              </a:lnSpc>
              <a:spcAft>
                <a:spcPts val="600"/>
              </a:spcAft>
              <a:buNone/>
              <a:defRPr sz="2100" b="1" i="0">
                <a:solidFill>
                  <a:schemeClr val="tx2"/>
                </a:solidFill>
                <a:latin typeface="Montserrat SemiBold" pitchFamily="2" charset="77"/>
              </a:defRPr>
            </a:lvl1pPr>
            <a:lvl2pPr marL="469800" indent="0">
              <a:lnSpc>
                <a:spcPts val="2800"/>
              </a:lnSpc>
              <a:spcAft>
                <a:spcPts val="600"/>
              </a:spcAft>
              <a:buNone/>
              <a:defRPr sz="1800"/>
            </a:lvl2pPr>
            <a:lvl3pPr marL="927000" indent="0">
              <a:lnSpc>
                <a:spcPts val="2800"/>
              </a:lnSpc>
              <a:spcAft>
                <a:spcPts val="600"/>
              </a:spcAft>
              <a:buNone/>
              <a:defRPr sz="1800"/>
            </a:lvl3pPr>
            <a:lvl4pPr marL="1384200" indent="0">
              <a:lnSpc>
                <a:spcPts val="2800"/>
              </a:lnSpc>
              <a:spcAft>
                <a:spcPts val="600"/>
              </a:spcAft>
              <a:buNone/>
              <a:defRPr sz="1800"/>
            </a:lvl4pPr>
            <a:lvl5pPr marL="1841400" indent="0">
              <a:lnSpc>
                <a:spcPts val="2800"/>
              </a:lnSpc>
              <a:spcAft>
                <a:spcPts val="600"/>
              </a:spcAft>
              <a:buNone/>
              <a:defRPr sz="18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893CA99-5F8B-0A4D-AF0B-A4E5A197AD6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sp>
        <p:nvSpPr>
          <p:cNvPr id="11" name="Content Placeholder 2">
            <a:extLst>
              <a:ext uri="{FF2B5EF4-FFF2-40B4-BE49-F238E27FC236}">
                <a16:creationId xmlns:a16="http://schemas.microsoft.com/office/drawing/2014/main" id="{EB5CE7FE-ED01-1844-A07D-7E51BCF87888}"/>
              </a:ext>
            </a:extLst>
          </p:cNvPr>
          <p:cNvSpPr>
            <a:spLocks noGrp="1"/>
          </p:cNvSpPr>
          <p:nvPr>
            <p:ph idx="14"/>
          </p:nvPr>
        </p:nvSpPr>
        <p:spPr>
          <a:xfrm>
            <a:off x="645018" y="2275050"/>
            <a:ext cx="6361263" cy="3510715"/>
          </a:xfrm>
        </p:spPr>
        <p:txBody>
          <a:bodyPr lIns="0" tIns="0" rIns="0" bIns="0">
            <a:normAutofit/>
          </a:bodyPr>
          <a:lstStyle>
            <a:lvl1pPr marL="12600" indent="0">
              <a:lnSpc>
                <a:spcPts val="2400"/>
              </a:lnSpc>
              <a:spcBef>
                <a:spcPts val="0"/>
              </a:spcBef>
              <a:spcAft>
                <a:spcPts val="600"/>
              </a:spcAft>
              <a:buFont typeface="Arial" panose="020B0604020202020204" pitchFamily="34" charset="0"/>
              <a:buNone/>
              <a:defRPr sz="1600"/>
            </a:lvl1pPr>
            <a:lvl2pPr marL="469800" indent="0">
              <a:lnSpc>
                <a:spcPts val="2800"/>
              </a:lnSpc>
              <a:spcAft>
                <a:spcPts val="600"/>
              </a:spcAft>
              <a:buNone/>
              <a:defRPr sz="1800"/>
            </a:lvl2pPr>
            <a:lvl3pPr marL="927000" indent="0">
              <a:lnSpc>
                <a:spcPts val="2800"/>
              </a:lnSpc>
              <a:spcAft>
                <a:spcPts val="600"/>
              </a:spcAft>
              <a:buNone/>
              <a:defRPr sz="1800"/>
            </a:lvl3pPr>
            <a:lvl4pPr marL="1384200" indent="0">
              <a:lnSpc>
                <a:spcPts val="2800"/>
              </a:lnSpc>
              <a:spcAft>
                <a:spcPts val="600"/>
              </a:spcAft>
              <a:buNone/>
              <a:defRPr sz="1800"/>
            </a:lvl4pPr>
            <a:lvl5pPr marL="1841400" indent="0">
              <a:lnSpc>
                <a:spcPts val="2800"/>
              </a:lnSpc>
              <a:spcAft>
                <a:spcPts val="600"/>
              </a:spcAft>
              <a:buNone/>
              <a:defRPr sz="1800"/>
            </a:lvl5pPr>
          </a:lstStyle>
          <a:p>
            <a:pPr lvl="0"/>
            <a:r>
              <a:rPr lang="en-US" dirty="0"/>
              <a:t>Click to edit Master text styles</a:t>
            </a:r>
          </a:p>
        </p:txBody>
      </p:sp>
      <p:sp>
        <p:nvSpPr>
          <p:cNvPr id="13" name="Rectangle 12">
            <a:extLst>
              <a:ext uri="{FF2B5EF4-FFF2-40B4-BE49-F238E27FC236}">
                <a16:creationId xmlns:a16="http://schemas.microsoft.com/office/drawing/2014/main" id="{AE588761-F05B-1940-95C1-461170C654EA}"/>
              </a:ext>
            </a:extLst>
          </p:cNvPr>
          <p:cNvSpPr/>
          <p:nvPr userDrawn="1"/>
        </p:nvSpPr>
        <p:spPr>
          <a:xfrm>
            <a:off x="8050369" y="0"/>
            <a:ext cx="4141631" cy="6858000"/>
          </a:xfrm>
          <a:prstGeom prst="rect">
            <a:avLst/>
          </a:prstGeom>
          <a:gradFill>
            <a:gsLst>
              <a:gs pos="0">
                <a:srgbClr val="00ACB0"/>
              </a:gs>
              <a:gs pos="72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A4FDDBA-59F8-F24B-A5F3-C11D3916E216}"/>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sp>
        <p:nvSpPr>
          <p:cNvPr id="16" name="Picture Placeholder 4">
            <a:extLst>
              <a:ext uri="{FF2B5EF4-FFF2-40B4-BE49-F238E27FC236}">
                <a16:creationId xmlns:a16="http://schemas.microsoft.com/office/drawing/2014/main" id="{1FCA5FF8-04A3-684E-B6B5-88B970969A6D}"/>
              </a:ext>
            </a:extLst>
          </p:cNvPr>
          <p:cNvSpPr>
            <a:spLocks noGrp="1"/>
          </p:cNvSpPr>
          <p:nvPr>
            <p:ph type="pic" sz="quarter" idx="15"/>
          </p:nvPr>
        </p:nvSpPr>
        <p:spPr>
          <a:xfrm>
            <a:off x="7414054" y="682581"/>
            <a:ext cx="4402953"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3228473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8050369" y="0"/>
            <a:ext cx="4141631" cy="6858000"/>
          </a:xfrm>
          <a:prstGeom prst="rect">
            <a:avLst/>
          </a:prstGeom>
          <a:gradFill>
            <a:gsLst>
              <a:gs pos="0">
                <a:srgbClr val="E04E36"/>
              </a:gs>
              <a:gs pos="73000">
                <a:schemeClr val="accent1"/>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6941713" y="682581"/>
            <a:ext cx="4862937"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3842614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and Image (Blue)">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8050369" y="0"/>
            <a:ext cx="4141631" cy="6858000"/>
          </a:xfrm>
          <a:prstGeom prst="rect">
            <a:avLst/>
          </a:prstGeom>
          <a:gradFill>
            <a:gsLst>
              <a:gs pos="0">
                <a:srgbClr val="1C2448"/>
              </a:gs>
              <a:gs pos="73000">
                <a:srgbClr val="1C2448"/>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6941713" y="682581"/>
            <a:ext cx="4862937"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2143736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Image (alt)">
    <p:bg>
      <p:bgPr>
        <a:blipFill dpi="0" rotWithShape="1">
          <a:blip r:embed="rId2" cstate="print">
            <a:alphaModFix amt="60000"/>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0" y="0"/>
            <a:ext cx="4141631" cy="6858000"/>
          </a:xfrm>
          <a:prstGeom prst="rect">
            <a:avLst/>
          </a:prstGeom>
          <a:gradFill>
            <a:gsLst>
              <a:gs pos="0">
                <a:srgbClr val="E04E36"/>
              </a:gs>
              <a:gs pos="53000">
                <a:schemeClr val="accent1"/>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5713928" y="365125"/>
            <a:ext cx="5909346"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571392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dirty="0"/>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572680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413197" y="682581"/>
            <a:ext cx="4862937" cy="5178893"/>
          </a:xfrm>
        </p:spPr>
        <p:txBody>
          <a:bodyPr>
            <a:normAutofit/>
          </a:bodyPr>
          <a:lstStyle>
            <a:lvl1pPr marL="0" indent="0">
              <a:buNone/>
              <a:defRPr sz="2100"/>
            </a:lvl1pPr>
          </a:lstStyle>
          <a:p>
            <a:endParaRPr lang="en-US" dirty="0"/>
          </a:p>
        </p:txBody>
      </p:sp>
    </p:spTree>
    <p:extLst>
      <p:ext uri="{BB962C8B-B14F-4D97-AF65-F5344CB8AC3E}">
        <p14:creationId xmlns:p14="http://schemas.microsoft.com/office/powerpoint/2010/main" val="1248751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Image (alt, Blue)">
    <p:bg>
      <p:bgPr>
        <a:blipFill dpi="0" rotWithShape="1">
          <a:blip r:embed="rId2" cstate="print">
            <a:alphaModFix amt="60000"/>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0A0820-C4F5-634C-B2AA-B30F26998502}"/>
              </a:ext>
            </a:extLst>
          </p:cNvPr>
          <p:cNvSpPr/>
          <p:nvPr userDrawn="1"/>
        </p:nvSpPr>
        <p:spPr>
          <a:xfrm>
            <a:off x="-12240" y="0"/>
            <a:ext cx="4141631" cy="6858000"/>
          </a:xfrm>
          <a:prstGeom prst="rect">
            <a:avLst/>
          </a:prstGeom>
          <a:gradFill>
            <a:gsLst>
              <a:gs pos="0">
                <a:srgbClr val="1C2448"/>
              </a:gs>
              <a:gs pos="73000">
                <a:srgbClr val="1C2448"/>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5713928" y="365125"/>
            <a:ext cx="5909346"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571392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dirty="0"/>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572680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413197" y="682581"/>
            <a:ext cx="4862937" cy="5178893"/>
          </a:xfrm>
        </p:spPr>
        <p:txBody>
          <a:bodyPr>
            <a:normAutofit/>
          </a:bodyPr>
          <a:lstStyle>
            <a:lvl1pPr marL="0" indent="0">
              <a:buNone/>
              <a:defRPr sz="2100"/>
            </a:lvl1pPr>
          </a:lstStyle>
          <a:p>
            <a:endParaRPr lang="en-US" dirty="0"/>
          </a:p>
        </p:txBody>
      </p:sp>
    </p:spTree>
    <p:extLst>
      <p:ext uri="{BB962C8B-B14F-4D97-AF65-F5344CB8AC3E}">
        <p14:creationId xmlns:p14="http://schemas.microsoft.com/office/powerpoint/2010/main" val="1478337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Big Text">
    <p:bg>
      <p:bgPr>
        <a:gradFill>
          <a:gsLst>
            <a:gs pos="0">
              <a:schemeClr val="tx2"/>
            </a:gs>
            <a:gs pos="100000">
              <a:srgbClr val="1C2448"/>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A79B845-9CA6-FA49-B94A-FA8215022207}"/>
              </a:ext>
            </a:extLst>
          </p:cNvPr>
          <p:cNvSpPr>
            <a:spLocks noGrp="1"/>
          </p:cNvSpPr>
          <p:nvPr>
            <p:ph sz="quarter" idx="13"/>
          </p:nvPr>
        </p:nvSpPr>
        <p:spPr>
          <a:xfrm>
            <a:off x="1758503" y="1558344"/>
            <a:ext cx="8789294" cy="3798283"/>
          </a:xfrm>
          <a:noFill/>
        </p:spPr>
        <p:txBody>
          <a:bodyPr lIns="0" tIns="0" rIns="0" bIns="0" anchor="ctr" anchorCtr="0">
            <a:normAutofit/>
          </a:bodyPr>
          <a:lstStyle>
            <a:lvl1pPr marL="0" indent="0">
              <a:lnSpc>
                <a:spcPts val="6600"/>
              </a:lnSpc>
              <a:spcBef>
                <a:spcPts val="0"/>
              </a:spcBef>
              <a:spcAft>
                <a:spcPts val="0"/>
              </a:spcAft>
              <a:buNone/>
              <a:defRPr sz="5000" spc="-30" baseline="0">
                <a:solidFill>
                  <a:schemeClr val="tx2"/>
                </a:solidFill>
                <a:highlight>
                  <a:srgbClr val="F8F8F8"/>
                </a:highlight>
              </a:defRPr>
            </a:lvl1pPr>
          </a:lstStyle>
          <a:p>
            <a:pPr lvl="0"/>
            <a:r>
              <a:rPr lang="en-US" dirty="0"/>
              <a:t>Click to edit Master text styles</a:t>
            </a:r>
          </a:p>
        </p:txBody>
      </p:sp>
    </p:spTree>
    <p:extLst>
      <p:ext uri="{BB962C8B-B14F-4D97-AF65-F5344CB8AC3E}">
        <p14:creationId xmlns:p14="http://schemas.microsoft.com/office/powerpoint/2010/main" val="1369119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Big Text (Alt)">
    <p:bg>
      <p:bgPr>
        <a:gradFill flip="none" rotWithShape="1">
          <a:gsLst>
            <a:gs pos="58000">
              <a:schemeClr val="accent1"/>
            </a:gs>
            <a:gs pos="98000">
              <a:srgbClr val="E04E36"/>
            </a:gs>
          </a:gsLst>
          <a:lin ang="189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rgbClr val="F8F8F8"/>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A79B845-9CA6-FA49-B94A-FA8215022207}"/>
              </a:ext>
            </a:extLst>
          </p:cNvPr>
          <p:cNvSpPr>
            <a:spLocks noGrp="1"/>
          </p:cNvSpPr>
          <p:nvPr>
            <p:ph sz="quarter" idx="13"/>
          </p:nvPr>
        </p:nvSpPr>
        <p:spPr>
          <a:xfrm>
            <a:off x="1758503" y="1429035"/>
            <a:ext cx="8789294" cy="3939950"/>
          </a:xfrm>
          <a:noFill/>
        </p:spPr>
        <p:txBody>
          <a:bodyPr lIns="0" tIns="0" rIns="0" bIns="0" anchor="ctr" anchorCtr="0">
            <a:normAutofit/>
          </a:bodyPr>
          <a:lstStyle>
            <a:lvl1pPr marL="0" indent="0">
              <a:lnSpc>
                <a:spcPts val="6600"/>
              </a:lnSpc>
              <a:spcBef>
                <a:spcPts val="0"/>
              </a:spcBef>
              <a:spcAft>
                <a:spcPts val="0"/>
              </a:spcAft>
              <a:buNone/>
              <a:defRPr sz="5000" spc="-30" baseline="0">
                <a:solidFill>
                  <a:schemeClr val="accent1"/>
                </a:solidFill>
                <a:highlight>
                  <a:srgbClr val="F8F8F8"/>
                </a:highlight>
              </a:defRPr>
            </a:lvl1pPr>
          </a:lstStyle>
          <a:p>
            <a:pPr lvl="0"/>
            <a:r>
              <a:rPr lang="en-US" dirty="0"/>
              <a:t>Click to edit Master text styles</a:t>
            </a:r>
          </a:p>
        </p:txBody>
      </p:sp>
    </p:spTree>
    <p:extLst>
      <p:ext uri="{BB962C8B-B14F-4D97-AF65-F5344CB8AC3E}">
        <p14:creationId xmlns:p14="http://schemas.microsoft.com/office/powerpoint/2010/main" val="1550269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able Placeholder 3">
            <a:extLst>
              <a:ext uri="{FF2B5EF4-FFF2-40B4-BE49-F238E27FC236}">
                <a16:creationId xmlns:a16="http://schemas.microsoft.com/office/drawing/2014/main" id="{3A3BF5D1-EEC6-C84F-B996-97C8F2461DE8}"/>
              </a:ext>
            </a:extLst>
          </p:cNvPr>
          <p:cNvSpPr>
            <a:spLocks noGrp="1"/>
          </p:cNvSpPr>
          <p:nvPr>
            <p:ph type="tbl" sz="quarter" idx="13"/>
          </p:nvPr>
        </p:nvSpPr>
        <p:spPr>
          <a:xfrm>
            <a:off x="644525" y="1606550"/>
            <a:ext cx="9685338" cy="4127500"/>
          </a:xfrm>
        </p:spPr>
        <p:txBody>
          <a:bodyPr/>
          <a:lstStyle>
            <a:lvl1pPr marL="12600" indent="0">
              <a:buNone/>
              <a:defRPr/>
            </a:lvl1pPr>
          </a:lstStyle>
          <a:p>
            <a:endParaRPr lang="en-US"/>
          </a:p>
        </p:txBody>
      </p:sp>
    </p:spTree>
    <p:extLst>
      <p:ext uri="{BB962C8B-B14F-4D97-AF65-F5344CB8AC3E}">
        <p14:creationId xmlns:p14="http://schemas.microsoft.com/office/powerpoint/2010/main" val="150031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1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738808" y="3336851"/>
            <a:ext cx="6788427" cy="1062620"/>
          </a:xfrm>
        </p:spPr>
        <p:txBody>
          <a:bodyPr lIns="0" tIns="0" rIns="0" bIns="0" anchor="b">
            <a:noAutofit/>
          </a:bodyPr>
          <a:lstStyle>
            <a:lvl1pPr algn="l">
              <a:defRPr sz="6000" b="0" i="0">
                <a:solidFill>
                  <a:schemeClr val="bg1"/>
                </a:solidFill>
                <a:latin typeface="Montserrat Light"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739666" y="4460486"/>
            <a:ext cx="7314342" cy="647854"/>
          </a:xfrm>
        </p:spPr>
        <p:txBody>
          <a:bodyPr lIns="0" tIns="0" rIns="0" bIns="0">
            <a:normAutofit/>
          </a:bodyPr>
          <a:lstStyle>
            <a:lvl1pPr marL="0" indent="0" algn="l">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738808" y="5973650"/>
            <a:ext cx="2743200" cy="365125"/>
          </a:xfrm>
        </p:spPr>
        <p:txBody>
          <a:bodyPr/>
          <a:lstStyle>
            <a:lvl1pPr algn="l">
              <a:defRPr b="1" i="0">
                <a:solidFill>
                  <a:schemeClr val="bg1"/>
                </a:solidFill>
                <a:latin typeface="Montserrat SemiBold" pitchFamily="2" charset="77"/>
              </a:defRPr>
            </a:lvl1pPr>
          </a:lstStyle>
          <a:p>
            <a:fld id="{F374A07C-2079-1A48-B168-88EF18589A00}" type="datetime1">
              <a:rPr lang="en-CA" smtClean="0"/>
              <a:t>2021-11-05</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rcRect/>
          <a:stretch/>
        </p:blipFill>
        <p:spPr>
          <a:xfrm>
            <a:off x="738809" y="689127"/>
            <a:ext cx="2454966" cy="828424"/>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5141842" y="3168903"/>
            <a:ext cx="7200000" cy="3780000"/>
          </a:xfrm>
          <a:prstGeom prst="rect">
            <a:avLst/>
          </a:prstGeom>
        </p:spPr>
      </p:pic>
    </p:spTree>
    <p:extLst>
      <p:ext uri="{BB962C8B-B14F-4D97-AF65-F5344CB8AC3E}">
        <p14:creationId xmlns:p14="http://schemas.microsoft.com/office/powerpoint/2010/main" val="23912215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spTree>
    <p:extLst>
      <p:ext uri="{BB962C8B-B14F-4D97-AF65-F5344CB8AC3E}">
        <p14:creationId xmlns:p14="http://schemas.microsoft.com/office/powerpoint/2010/main" val="2097388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ference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2072073" y="1700411"/>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149D4EC-E825-4740-8231-3B9F57C49F1A}"/>
              </a:ext>
            </a:extLst>
          </p:cNvPr>
          <p:cNvSpPr>
            <a:spLocks noGrp="1"/>
          </p:cNvSpPr>
          <p:nvPr>
            <p:ph idx="14"/>
          </p:nvPr>
        </p:nvSpPr>
        <p:spPr>
          <a:xfrm>
            <a:off x="2072073" y="2200473"/>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9" name="Rectangle 8">
            <a:extLst>
              <a:ext uri="{FF2B5EF4-FFF2-40B4-BE49-F238E27FC236}">
                <a16:creationId xmlns:a16="http://schemas.microsoft.com/office/drawing/2014/main" id="{4E99FB83-909B-384C-AEB3-D06F47ECA6EE}"/>
              </a:ext>
            </a:extLst>
          </p:cNvPr>
          <p:cNvSpPr/>
          <p:nvPr userDrawn="1"/>
        </p:nvSpPr>
        <p:spPr>
          <a:xfrm>
            <a:off x="385763" y="1485900"/>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4DAA084C-1E69-6D48-9CF9-6A15C9399EBA}"/>
              </a:ext>
            </a:extLst>
          </p:cNvPr>
          <p:cNvSpPr>
            <a:spLocks noGrp="1"/>
          </p:cNvSpPr>
          <p:nvPr>
            <p:ph type="pic" sz="quarter" idx="13"/>
          </p:nvPr>
        </p:nvSpPr>
        <p:spPr>
          <a:xfrm>
            <a:off x="644525" y="1698626"/>
            <a:ext cx="1184275" cy="1244596"/>
          </a:xfrm>
        </p:spPr>
        <p:txBody>
          <a:bodyPr/>
          <a:lstStyle>
            <a:lvl1pPr marL="12600" indent="0">
              <a:buNone/>
              <a:defRPr/>
            </a:lvl1pPr>
          </a:lstStyle>
          <a:p>
            <a:endParaRPr lang="en-US"/>
          </a:p>
        </p:txBody>
      </p:sp>
      <p:sp>
        <p:nvSpPr>
          <p:cNvPr id="12" name="Content Placeholder 2">
            <a:extLst>
              <a:ext uri="{FF2B5EF4-FFF2-40B4-BE49-F238E27FC236}">
                <a16:creationId xmlns:a16="http://schemas.microsoft.com/office/drawing/2014/main" id="{63D072DE-FD2F-8749-A200-C98F3BF4A326}"/>
              </a:ext>
            </a:extLst>
          </p:cNvPr>
          <p:cNvSpPr>
            <a:spLocks noGrp="1"/>
          </p:cNvSpPr>
          <p:nvPr>
            <p:ph idx="15"/>
          </p:nvPr>
        </p:nvSpPr>
        <p:spPr>
          <a:xfrm>
            <a:off x="629036" y="3214887"/>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B678FEF9-44CA-D245-8195-DDD58B1CD885}"/>
              </a:ext>
            </a:extLst>
          </p:cNvPr>
          <p:cNvSpPr>
            <a:spLocks noGrp="1"/>
          </p:cNvSpPr>
          <p:nvPr>
            <p:ph idx="16"/>
          </p:nvPr>
        </p:nvSpPr>
        <p:spPr>
          <a:xfrm>
            <a:off x="2072073" y="4129286"/>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4" name="Content Placeholder 2">
            <a:extLst>
              <a:ext uri="{FF2B5EF4-FFF2-40B4-BE49-F238E27FC236}">
                <a16:creationId xmlns:a16="http://schemas.microsoft.com/office/drawing/2014/main" id="{512B46EF-CDD2-2A42-AB12-633DE5880A68}"/>
              </a:ext>
            </a:extLst>
          </p:cNvPr>
          <p:cNvSpPr>
            <a:spLocks noGrp="1"/>
          </p:cNvSpPr>
          <p:nvPr>
            <p:ph idx="17"/>
          </p:nvPr>
        </p:nvSpPr>
        <p:spPr>
          <a:xfrm>
            <a:off x="2072073" y="4629348"/>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5" name="Rectangle 14">
            <a:extLst>
              <a:ext uri="{FF2B5EF4-FFF2-40B4-BE49-F238E27FC236}">
                <a16:creationId xmlns:a16="http://schemas.microsoft.com/office/drawing/2014/main" id="{247345A8-3865-3E49-B1EF-BB6DAAE290A5}"/>
              </a:ext>
            </a:extLst>
          </p:cNvPr>
          <p:cNvSpPr/>
          <p:nvPr userDrawn="1"/>
        </p:nvSpPr>
        <p:spPr>
          <a:xfrm>
            <a:off x="385763" y="3914775"/>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4">
            <a:extLst>
              <a:ext uri="{FF2B5EF4-FFF2-40B4-BE49-F238E27FC236}">
                <a16:creationId xmlns:a16="http://schemas.microsoft.com/office/drawing/2014/main" id="{E338F6B0-B1D0-1949-86DA-2F1289B16BEC}"/>
              </a:ext>
            </a:extLst>
          </p:cNvPr>
          <p:cNvSpPr>
            <a:spLocks noGrp="1"/>
          </p:cNvSpPr>
          <p:nvPr>
            <p:ph type="pic" sz="quarter" idx="18"/>
          </p:nvPr>
        </p:nvSpPr>
        <p:spPr>
          <a:xfrm>
            <a:off x="644525" y="4127501"/>
            <a:ext cx="1184275" cy="1244596"/>
          </a:xfrm>
        </p:spPr>
        <p:txBody>
          <a:bodyPr/>
          <a:lstStyle>
            <a:lvl1pPr marL="12600" indent="0">
              <a:buNone/>
              <a:defRPr/>
            </a:lvl1pPr>
          </a:lstStyle>
          <a:p>
            <a:endParaRPr lang="en-US"/>
          </a:p>
        </p:txBody>
      </p:sp>
      <p:sp>
        <p:nvSpPr>
          <p:cNvPr id="17" name="Content Placeholder 2">
            <a:extLst>
              <a:ext uri="{FF2B5EF4-FFF2-40B4-BE49-F238E27FC236}">
                <a16:creationId xmlns:a16="http://schemas.microsoft.com/office/drawing/2014/main" id="{31A49A28-1B7F-4A44-8CA5-23C237D0CE46}"/>
              </a:ext>
            </a:extLst>
          </p:cNvPr>
          <p:cNvSpPr>
            <a:spLocks noGrp="1"/>
          </p:cNvSpPr>
          <p:nvPr>
            <p:ph idx="19"/>
          </p:nvPr>
        </p:nvSpPr>
        <p:spPr>
          <a:xfrm>
            <a:off x="629036" y="5643762"/>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8" name="Content Placeholder 2">
            <a:extLst>
              <a:ext uri="{FF2B5EF4-FFF2-40B4-BE49-F238E27FC236}">
                <a16:creationId xmlns:a16="http://schemas.microsoft.com/office/drawing/2014/main" id="{9DC54DF1-71D3-BC43-BAED-2AE33636D14A}"/>
              </a:ext>
            </a:extLst>
          </p:cNvPr>
          <p:cNvSpPr>
            <a:spLocks noGrp="1"/>
          </p:cNvSpPr>
          <p:nvPr>
            <p:ph idx="20"/>
          </p:nvPr>
        </p:nvSpPr>
        <p:spPr>
          <a:xfrm>
            <a:off x="7829935" y="1700411"/>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9" name="Content Placeholder 2">
            <a:extLst>
              <a:ext uri="{FF2B5EF4-FFF2-40B4-BE49-F238E27FC236}">
                <a16:creationId xmlns:a16="http://schemas.microsoft.com/office/drawing/2014/main" id="{C8A26AD4-BE64-E14D-A434-D106AADCA23E}"/>
              </a:ext>
            </a:extLst>
          </p:cNvPr>
          <p:cNvSpPr>
            <a:spLocks noGrp="1"/>
          </p:cNvSpPr>
          <p:nvPr>
            <p:ph idx="21"/>
          </p:nvPr>
        </p:nvSpPr>
        <p:spPr>
          <a:xfrm>
            <a:off x="7829935" y="2200473"/>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0" name="Rectangle 19">
            <a:extLst>
              <a:ext uri="{FF2B5EF4-FFF2-40B4-BE49-F238E27FC236}">
                <a16:creationId xmlns:a16="http://schemas.microsoft.com/office/drawing/2014/main" id="{3AB6F99F-5445-EA4B-9438-2EAB593E1B84}"/>
              </a:ext>
            </a:extLst>
          </p:cNvPr>
          <p:cNvSpPr/>
          <p:nvPr userDrawn="1"/>
        </p:nvSpPr>
        <p:spPr>
          <a:xfrm>
            <a:off x="6143625" y="1485900"/>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4">
            <a:extLst>
              <a:ext uri="{FF2B5EF4-FFF2-40B4-BE49-F238E27FC236}">
                <a16:creationId xmlns:a16="http://schemas.microsoft.com/office/drawing/2014/main" id="{9E21144B-DFDB-9A4E-A5C9-412EB91792F7}"/>
              </a:ext>
            </a:extLst>
          </p:cNvPr>
          <p:cNvSpPr>
            <a:spLocks noGrp="1"/>
          </p:cNvSpPr>
          <p:nvPr>
            <p:ph type="pic" sz="quarter" idx="22"/>
          </p:nvPr>
        </p:nvSpPr>
        <p:spPr>
          <a:xfrm>
            <a:off x="6402387" y="1698626"/>
            <a:ext cx="1184275" cy="1244596"/>
          </a:xfrm>
        </p:spPr>
        <p:txBody>
          <a:bodyPr/>
          <a:lstStyle>
            <a:lvl1pPr marL="12600" indent="0">
              <a:buNone/>
              <a:defRPr/>
            </a:lvl1pPr>
          </a:lstStyle>
          <a:p>
            <a:endParaRPr lang="en-US"/>
          </a:p>
        </p:txBody>
      </p:sp>
      <p:sp>
        <p:nvSpPr>
          <p:cNvPr id="22" name="Content Placeholder 2">
            <a:extLst>
              <a:ext uri="{FF2B5EF4-FFF2-40B4-BE49-F238E27FC236}">
                <a16:creationId xmlns:a16="http://schemas.microsoft.com/office/drawing/2014/main" id="{F9DF84D8-8C25-3941-BACF-665D676DC18C}"/>
              </a:ext>
            </a:extLst>
          </p:cNvPr>
          <p:cNvSpPr>
            <a:spLocks noGrp="1"/>
          </p:cNvSpPr>
          <p:nvPr>
            <p:ph idx="23"/>
          </p:nvPr>
        </p:nvSpPr>
        <p:spPr>
          <a:xfrm>
            <a:off x="6386898" y="3214887"/>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3" name="Content Placeholder 2">
            <a:extLst>
              <a:ext uri="{FF2B5EF4-FFF2-40B4-BE49-F238E27FC236}">
                <a16:creationId xmlns:a16="http://schemas.microsoft.com/office/drawing/2014/main" id="{959FAC00-E4F0-F34F-A419-CA3261B0553A}"/>
              </a:ext>
            </a:extLst>
          </p:cNvPr>
          <p:cNvSpPr>
            <a:spLocks noGrp="1"/>
          </p:cNvSpPr>
          <p:nvPr>
            <p:ph idx="24"/>
          </p:nvPr>
        </p:nvSpPr>
        <p:spPr>
          <a:xfrm>
            <a:off x="7829935" y="4129286"/>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4" name="Content Placeholder 2">
            <a:extLst>
              <a:ext uri="{FF2B5EF4-FFF2-40B4-BE49-F238E27FC236}">
                <a16:creationId xmlns:a16="http://schemas.microsoft.com/office/drawing/2014/main" id="{2B5663CA-2D96-0E49-B161-3F6A689E926C}"/>
              </a:ext>
            </a:extLst>
          </p:cNvPr>
          <p:cNvSpPr>
            <a:spLocks noGrp="1"/>
          </p:cNvSpPr>
          <p:nvPr>
            <p:ph idx="25"/>
          </p:nvPr>
        </p:nvSpPr>
        <p:spPr>
          <a:xfrm>
            <a:off x="7829935" y="4629348"/>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5" name="Rectangle 24">
            <a:extLst>
              <a:ext uri="{FF2B5EF4-FFF2-40B4-BE49-F238E27FC236}">
                <a16:creationId xmlns:a16="http://schemas.microsoft.com/office/drawing/2014/main" id="{E059E3E3-72F9-9646-ABFC-2EA30DF2A49F}"/>
              </a:ext>
            </a:extLst>
          </p:cNvPr>
          <p:cNvSpPr/>
          <p:nvPr userDrawn="1"/>
        </p:nvSpPr>
        <p:spPr>
          <a:xfrm>
            <a:off x="6143625" y="3914775"/>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4">
            <a:extLst>
              <a:ext uri="{FF2B5EF4-FFF2-40B4-BE49-F238E27FC236}">
                <a16:creationId xmlns:a16="http://schemas.microsoft.com/office/drawing/2014/main" id="{E0B818ED-2EAA-2947-B32B-E5630C60B143}"/>
              </a:ext>
            </a:extLst>
          </p:cNvPr>
          <p:cNvSpPr>
            <a:spLocks noGrp="1"/>
          </p:cNvSpPr>
          <p:nvPr>
            <p:ph type="pic" sz="quarter" idx="26"/>
          </p:nvPr>
        </p:nvSpPr>
        <p:spPr>
          <a:xfrm>
            <a:off x="6402387" y="4127501"/>
            <a:ext cx="1184275" cy="1244596"/>
          </a:xfrm>
        </p:spPr>
        <p:txBody>
          <a:bodyPr/>
          <a:lstStyle>
            <a:lvl1pPr marL="12600" indent="0">
              <a:buNone/>
              <a:defRPr/>
            </a:lvl1pPr>
          </a:lstStyle>
          <a:p>
            <a:endParaRPr lang="en-US"/>
          </a:p>
        </p:txBody>
      </p:sp>
      <p:sp>
        <p:nvSpPr>
          <p:cNvPr id="27" name="Content Placeholder 2">
            <a:extLst>
              <a:ext uri="{FF2B5EF4-FFF2-40B4-BE49-F238E27FC236}">
                <a16:creationId xmlns:a16="http://schemas.microsoft.com/office/drawing/2014/main" id="{8C9F9921-54D5-AC49-A450-5E04DE9D0F67}"/>
              </a:ext>
            </a:extLst>
          </p:cNvPr>
          <p:cNvSpPr>
            <a:spLocks noGrp="1"/>
          </p:cNvSpPr>
          <p:nvPr>
            <p:ph idx="27"/>
          </p:nvPr>
        </p:nvSpPr>
        <p:spPr>
          <a:xfrm>
            <a:off x="6386898" y="5643762"/>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Tree>
    <p:extLst>
      <p:ext uri="{BB962C8B-B14F-4D97-AF65-F5344CB8AC3E}">
        <p14:creationId xmlns:p14="http://schemas.microsoft.com/office/powerpoint/2010/main" val="38740057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ferences, No Image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1009945" y="1700411"/>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149D4EC-E825-4740-8231-3B9F57C49F1A}"/>
              </a:ext>
            </a:extLst>
          </p:cNvPr>
          <p:cNvSpPr>
            <a:spLocks noGrp="1"/>
          </p:cNvSpPr>
          <p:nvPr>
            <p:ph idx="14"/>
          </p:nvPr>
        </p:nvSpPr>
        <p:spPr>
          <a:xfrm>
            <a:off x="1009945" y="2200473"/>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2" name="Content Placeholder 2">
            <a:extLst>
              <a:ext uri="{FF2B5EF4-FFF2-40B4-BE49-F238E27FC236}">
                <a16:creationId xmlns:a16="http://schemas.microsoft.com/office/drawing/2014/main" id="{63D072DE-FD2F-8749-A200-C98F3BF4A326}"/>
              </a:ext>
            </a:extLst>
          </p:cNvPr>
          <p:cNvSpPr>
            <a:spLocks noGrp="1"/>
          </p:cNvSpPr>
          <p:nvPr>
            <p:ph idx="15"/>
          </p:nvPr>
        </p:nvSpPr>
        <p:spPr>
          <a:xfrm>
            <a:off x="993579" y="3214887"/>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B678FEF9-44CA-D245-8195-DDD58B1CD885}"/>
              </a:ext>
            </a:extLst>
          </p:cNvPr>
          <p:cNvSpPr>
            <a:spLocks noGrp="1"/>
          </p:cNvSpPr>
          <p:nvPr>
            <p:ph idx="16"/>
          </p:nvPr>
        </p:nvSpPr>
        <p:spPr>
          <a:xfrm>
            <a:off x="1009945" y="4129286"/>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4" name="Content Placeholder 2">
            <a:extLst>
              <a:ext uri="{FF2B5EF4-FFF2-40B4-BE49-F238E27FC236}">
                <a16:creationId xmlns:a16="http://schemas.microsoft.com/office/drawing/2014/main" id="{512B46EF-CDD2-2A42-AB12-633DE5880A68}"/>
              </a:ext>
            </a:extLst>
          </p:cNvPr>
          <p:cNvSpPr>
            <a:spLocks noGrp="1"/>
          </p:cNvSpPr>
          <p:nvPr>
            <p:ph idx="17"/>
          </p:nvPr>
        </p:nvSpPr>
        <p:spPr>
          <a:xfrm>
            <a:off x="1009945" y="4629348"/>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7" name="Content Placeholder 2">
            <a:extLst>
              <a:ext uri="{FF2B5EF4-FFF2-40B4-BE49-F238E27FC236}">
                <a16:creationId xmlns:a16="http://schemas.microsoft.com/office/drawing/2014/main" id="{31A49A28-1B7F-4A44-8CA5-23C237D0CE46}"/>
              </a:ext>
            </a:extLst>
          </p:cNvPr>
          <p:cNvSpPr>
            <a:spLocks noGrp="1"/>
          </p:cNvSpPr>
          <p:nvPr>
            <p:ph idx="19"/>
          </p:nvPr>
        </p:nvSpPr>
        <p:spPr>
          <a:xfrm>
            <a:off x="993579" y="5643762"/>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8" name="Content Placeholder 2">
            <a:extLst>
              <a:ext uri="{FF2B5EF4-FFF2-40B4-BE49-F238E27FC236}">
                <a16:creationId xmlns:a16="http://schemas.microsoft.com/office/drawing/2014/main" id="{9DC54DF1-71D3-BC43-BAED-2AE33636D14A}"/>
              </a:ext>
            </a:extLst>
          </p:cNvPr>
          <p:cNvSpPr>
            <a:spLocks noGrp="1"/>
          </p:cNvSpPr>
          <p:nvPr>
            <p:ph idx="20"/>
          </p:nvPr>
        </p:nvSpPr>
        <p:spPr>
          <a:xfrm>
            <a:off x="6386898" y="1700411"/>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9" name="Content Placeholder 2">
            <a:extLst>
              <a:ext uri="{FF2B5EF4-FFF2-40B4-BE49-F238E27FC236}">
                <a16:creationId xmlns:a16="http://schemas.microsoft.com/office/drawing/2014/main" id="{C8A26AD4-BE64-E14D-A434-D106AADCA23E}"/>
              </a:ext>
            </a:extLst>
          </p:cNvPr>
          <p:cNvSpPr>
            <a:spLocks noGrp="1"/>
          </p:cNvSpPr>
          <p:nvPr>
            <p:ph idx="21"/>
          </p:nvPr>
        </p:nvSpPr>
        <p:spPr>
          <a:xfrm>
            <a:off x="6386898" y="2200473"/>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2" name="Content Placeholder 2">
            <a:extLst>
              <a:ext uri="{FF2B5EF4-FFF2-40B4-BE49-F238E27FC236}">
                <a16:creationId xmlns:a16="http://schemas.microsoft.com/office/drawing/2014/main" id="{F9DF84D8-8C25-3941-BACF-665D676DC18C}"/>
              </a:ext>
            </a:extLst>
          </p:cNvPr>
          <p:cNvSpPr>
            <a:spLocks noGrp="1"/>
          </p:cNvSpPr>
          <p:nvPr>
            <p:ph idx="23"/>
          </p:nvPr>
        </p:nvSpPr>
        <p:spPr>
          <a:xfrm>
            <a:off x="6386898" y="3214887"/>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3" name="Content Placeholder 2">
            <a:extLst>
              <a:ext uri="{FF2B5EF4-FFF2-40B4-BE49-F238E27FC236}">
                <a16:creationId xmlns:a16="http://schemas.microsoft.com/office/drawing/2014/main" id="{959FAC00-E4F0-F34F-A419-CA3261B0553A}"/>
              </a:ext>
            </a:extLst>
          </p:cNvPr>
          <p:cNvSpPr>
            <a:spLocks noGrp="1"/>
          </p:cNvSpPr>
          <p:nvPr>
            <p:ph idx="24"/>
          </p:nvPr>
        </p:nvSpPr>
        <p:spPr>
          <a:xfrm>
            <a:off x="6386898" y="4129286"/>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4" name="Content Placeholder 2">
            <a:extLst>
              <a:ext uri="{FF2B5EF4-FFF2-40B4-BE49-F238E27FC236}">
                <a16:creationId xmlns:a16="http://schemas.microsoft.com/office/drawing/2014/main" id="{2B5663CA-2D96-0E49-B161-3F6A689E926C}"/>
              </a:ext>
            </a:extLst>
          </p:cNvPr>
          <p:cNvSpPr>
            <a:spLocks noGrp="1"/>
          </p:cNvSpPr>
          <p:nvPr>
            <p:ph idx="25"/>
          </p:nvPr>
        </p:nvSpPr>
        <p:spPr>
          <a:xfrm>
            <a:off x="6386898" y="4629348"/>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7" name="Content Placeholder 2">
            <a:extLst>
              <a:ext uri="{FF2B5EF4-FFF2-40B4-BE49-F238E27FC236}">
                <a16:creationId xmlns:a16="http://schemas.microsoft.com/office/drawing/2014/main" id="{8C9F9921-54D5-AC49-A450-5E04DE9D0F67}"/>
              </a:ext>
            </a:extLst>
          </p:cNvPr>
          <p:cNvSpPr>
            <a:spLocks noGrp="1"/>
          </p:cNvSpPr>
          <p:nvPr>
            <p:ph idx="27"/>
          </p:nvPr>
        </p:nvSpPr>
        <p:spPr>
          <a:xfrm>
            <a:off x="6386898" y="5643762"/>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9" name="Text Placeholder 8">
            <a:extLst>
              <a:ext uri="{FF2B5EF4-FFF2-40B4-BE49-F238E27FC236}">
                <a16:creationId xmlns:a16="http://schemas.microsoft.com/office/drawing/2014/main" id="{E7A43CD4-0B78-314A-979A-C40BF3549527}"/>
              </a:ext>
            </a:extLst>
          </p:cNvPr>
          <p:cNvSpPr>
            <a:spLocks noGrp="1"/>
          </p:cNvSpPr>
          <p:nvPr>
            <p:ph type="body" sz="quarter" idx="28" hasCustomPrompt="1"/>
          </p:nvPr>
        </p:nvSpPr>
        <p:spPr>
          <a:xfrm>
            <a:off x="621849" y="4241064"/>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2" name="Text Placeholder 8">
            <a:extLst>
              <a:ext uri="{FF2B5EF4-FFF2-40B4-BE49-F238E27FC236}">
                <a16:creationId xmlns:a16="http://schemas.microsoft.com/office/drawing/2014/main" id="{6C087CA9-371A-424B-887F-72009965ACE1}"/>
              </a:ext>
            </a:extLst>
          </p:cNvPr>
          <p:cNvSpPr>
            <a:spLocks noGrp="1"/>
          </p:cNvSpPr>
          <p:nvPr>
            <p:ph type="body" sz="quarter" idx="31" hasCustomPrompt="1"/>
          </p:nvPr>
        </p:nvSpPr>
        <p:spPr>
          <a:xfrm>
            <a:off x="621849" y="1807149"/>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3" name="Text Placeholder 8">
            <a:extLst>
              <a:ext uri="{FF2B5EF4-FFF2-40B4-BE49-F238E27FC236}">
                <a16:creationId xmlns:a16="http://schemas.microsoft.com/office/drawing/2014/main" id="{41BA7709-FFF8-2341-9D6E-520BE927BEE6}"/>
              </a:ext>
            </a:extLst>
          </p:cNvPr>
          <p:cNvSpPr>
            <a:spLocks noGrp="1"/>
          </p:cNvSpPr>
          <p:nvPr>
            <p:ph type="body" sz="quarter" idx="32" hasCustomPrompt="1"/>
          </p:nvPr>
        </p:nvSpPr>
        <p:spPr>
          <a:xfrm>
            <a:off x="6041022" y="1807149"/>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4" name="Text Placeholder 8">
            <a:extLst>
              <a:ext uri="{FF2B5EF4-FFF2-40B4-BE49-F238E27FC236}">
                <a16:creationId xmlns:a16="http://schemas.microsoft.com/office/drawing/2014/main" id="{DF0106C9-6DF5-B540-B2FB-E0DB6D46C3F8}"/>
              </a:ext>
            </a:extLst>
          </p:cNvPr>
          <p:cNvSpPr>
            <a:spLocks noGrp="1"/>
          </p:cNvSpPr>
          <p:nvPr>
            <p:ph type="body" sz="quarter" idx="33" hasCustomPrompt="1"/>
          </p:nvPr>
        </p:nvSpPr>
        <p:spPr>
          <a:xfrm>
            <a:off x="6041022" y="4241064"/>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Tree>
    <p:extLst>
      <p:ext uri="{BB962C8B-B14F-4D97-AF65-F5344CB8AC3E}">
        <p14:creationId xmlns:p14="http://schemas.microsoft.com/office/powerpoint/2010/main" val="41625918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a:srcRect/>
          <a:stretch/>
        </p:blipFill>
        <p:spPr>
          <a:xfrm>
            <a:off x="857249" y="4864394"/>
            <a:ext cx="2647735" cy="893473"/>
          </a:xfrm>
          <a:prstGeom prst="rect">
            <a:avLst/>
          </a:prstGeom>
        </p:spPr>
      </p:pic>
      <p:sp>
        <p:nvSpPr>
          <p:cNvPr id="5" name="Text Placeholder 4">
            <a:extLst>
              <a:ext uri="{FF2B5EF4-FFF2-40B4-BE49-F238E27FC236}">
                <a16:creationId xmlns:a16="http://schemas.microsoft.com/office/drawing/2014/main" id="{B0A9200F-A37A-AF4B-9152-9A1A8DA92938}"/>
              </a:ext>
            </a:extLst>
          </p:cNvPr>
          <p:cNvSpPr>
            <a:spLocks noGrp="1"/>
          </p:cNvSpPr>
          <p:nvPr>
            <p:ph type="body" sz="quarter" idx="10"/>
          </p:nvPr>
        </p:nvSpPr>
        <p:spPr>
          <a:xfrm>
            <a:off x="828674" y="2700349"/>
            <a:ext cx="6686550" cy="825754"/>
          </a:xfrm>
        </p:spPr>
        <p:txBody>
          <a:bodyPr>
            <a:noAutofit/>
          </a:bodyPr>
          <a:lstStyle>
            <a:lvl1pPr marL="12600" indent="0">
              <a:lnSpc>
                <a:spcPts val="5600"/>
              </a:lnSpc>
              <a:spcBef>
                <a:spcPts val="0"/>
              </a:spcBef>
              <a:spcAft>
                <a:spcPts val="0"/>
              </a:spcAft>
              <a:buNone/>
              <a:defRPr sz="4800">
                <a:solidFill>
                  <a:schemeClr val="bg1"/>
                </a:solidFill>
              </a:defRPr>
            </a:lvl1pPr>
            <a:lvl2pPr marL="469800" indent="0">
              <a:buNone/>
              <a:defRPr sz="4800">
                <a:solidFill>
                  <a:schemeClr val="bg1"/>
                </a:solidFill>
              </a:defRPr>
            </a:lvl2pPr>
            <a:lvl3pPr marL="927000" indent="0">
              <a:buNone/>
              <a:defRPr sz="4800">
                <a:solidFill>
                  <a:schemeClr val="bg1"/>
                </a:solidFill>
              </a:defRPr>
            </a:lvl3pPr>
            <a:lvl4pPr marL="1384200" indent="0">
              <a:buNone/>
              <a:defRPr sz="4800">
                <a:solidFill>
                  <a:schemeClr val="bg1"/>
                </a:solidFill>
              </a:defRPr>
            </a:lvl4pPr>
            <a:lvl5pPr marL="1841400" indent="0">
              <a:buNone/>
              <a:defRPr sz="4800">
                <a:solidFill>
                  <a:schemeClr val="bg1"/>
                </a:solidFill>
              </a:defRPr>
            </a:lvl5pPr>
          </a:lstStyle>
          <a:p>
            <a:pPr lvl="0"/>
            <a:r>
              <a:rPr lang="en-US" dirty="0"/>
              <a:t>Click to edit Master</a:t>
            </a:r>
          </a:p>
        </p:txBody>
      </p:sp>
      <p:cxnSp>
        <p:nvCxnSpPr>
          <p:cNvPr id="9" name="Straight Connector 8">
            <a:extLst>
              <a:ext uri="{FF2B5EF4-FFF2-40B4-BE49-F238E27FC236}">
                <a16:creationId xmlns:a16="http://schemas.microsoft.com/office/drawing/2014/main" id="{4B8BB94A-D79A-FF4D-A6C9-19DEC7D0D3F1}"/>
              </a:ext>
            </a:extLst>
          </p:cNvPr>
          <p:cNvCxnSpPr>
            <a:cxnSpLocks/>
          </p:cNvCxnSpPr>
          <p:nvPr userDrawn="1"/>
        </p:nvCxnSpPr>
        <p:spPr>
          <a:xfrm>
            <a:off x="857249" y="3625208"/>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C9E6A05-44DC-6942-A032-A0C29875FBD8}"/>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3650625" y="2386014"/>
            <a:ext cx="8691217" cy="4562889"/>
          </a:xfrm>
          <a:prstGeom prst="rect">
            <a:avLst/>
          </a:prstGeom>
        </p:spPr>
      </p:pic>
    </p:spTree>
    <p:extLst>
      <p:ext uri="{BB962C8B-B14F-4D97-AF65-F5344CB8AC3E}">
        <p14:creationId xmlns:p14="http://schemas.microsoft.com/office/powerpoint/2010/main" val="222996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0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738808" y="3336851"/>
            <a:ext cx="6788427" cy="1062620"/>
          </a:xfrm>
        </p:spPr>
        <p:txBody>
          <a:bodyPr lIns="0" tIns="0" rIns="0" bIns="0" anchor="b">
            <a:noAutofit/>
          </a:bodyPr>
          <a:lstStyle>
            <a:lvl1pPr algn="l">
              <a:defRPr sz="6000" b="0" i="0">
                <a:solidFill>
                  <a:schemeClr val="bg1"/>
                </a:solidFill>
                <a:latin typeface="Montserrat Light"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739666" y="4460486"/>
            <a:ext cx="7314342" cy="647854"/>
          </a:xfrm>
        </p:spPr>
        <p:txBody>
          <a:bodyPr lIns="0" tIns="0" rIns="0" bIns="0">
            <a:normAutofit/>
          </a:bodyPr>
          <a:lstStyle>
            <a:lvl1pPr marL="0" indent="0" algn="l">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738808" y="5973650"/>
            <a:ext cx="2743200" cy="365125"/>
          </a:xfrm>
        </p:spPr>
        <p:txBody>
          <a:bodyPr/>
          <a:lstStyle>
            <a:lvl1pPr algn="l">
              <a:defRPr b="1" i="0">
                <a:solidFill>
                  <a:schemeClr val="bg1"/>
                </a:solidFill>
                <a:latin typeface="Montserrat SemiBold" pitchFamily="2" charset="77"/>
              </a:defRPr>
            </a:lvl1pPr>
          </a:lstStyle>
          <a:p>
            <a:fld id="{15998ABC-6E4A-1746-AAF9-39D1C4B3764D}" type="datetime1">
              <a:rPr lang="en-CA" smtClean="0"/>
              <a:t>2021-11-05</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rcRect/>
          <a:stretch/>
        </p:blipFill>
        <p:spPr>
          <a:xfrm>
            <a:off x="738809" y="689127"/>
            <a:ext cx="2454966" cy="828424"/>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5141842" y="3168903"/>
            <a:ext cx="7200000" cy="3780000"/>
          </a:xfrm>
          <a:prstGeom prst="rect">
            <a:avLst/>
          </a:prstGeom>
        </p:spPr>
      </p:pic>
    </p:spTree>
    <p:extLst>
      <p:ext uri="{BB962C8B-B14F-4D97-AF65-F5344CB8AC3E}">
        <p14:creationId xmlns:p14="http://schemas.microsoft.com/office/powerpoint/2010/main" val="4188870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E125-412B-2040-8D50-321AC364170A}"/>
              </a:ext>
            </a:extLst>
          </p:cNvPr>
          <p:cNvSpPr>
            <a:spLocks noGrp="1"/>
          </p:cNvSpPr>
          <p:nvPr>
            <p:ph type="title"/>
          </p:nvPr>
        </p:nvSpPr>
        <p:spPr>
          <a:xfrm>
            <a:off x="633599" y="390884"/>
            <a:ext cx="11034659" cy="806852"/>
          </a:xfrm>
        </p:spPr>
        <p:txBody>
          <a:bodyPr lIns="0" tIns="0" rIns="0" bIns="0"/>
          <a:lstStyle>
            <a:lvl1pPr>
              <a:defRPr>
                <a:solidFill>
                  <a:schemeClr val="accent1"/>
                </a:solidFill>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8A672F20-E741-E142-922F-FC5E2189C294}"/>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34DA745-12CE-A84B-AFA6-29782758333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sp>
        <p:nvSpPr>
          <p:cNvPr id="9" name="Text Placeholder 8">
            <a:extLst>
              <a:ext uri="{FF2B5EF4-FFF2-40B4-BE49-F238E27FC236}">
                <a16:creationId xmlns:a16="http://schemas.microsoft.com/office/drawing/2014/main" id="{D1455041-40D1-864E-8A60-72DF6403E371}"/>
              </a:ext>
            </a:extLst>
          </p:cNvPr>
          <p:cNvSpPr>
            <a:spLocks noGrp="1"/>
          </p:cNvSpPr>
          <p:nvPr>
            <p:ph type="body" sz="quarter" idx="10"/>
          </p:nvPr>
        </p:nvSpPr>
        <p:spPr>
          <a:xfrm>
            <a:off x="2012370" y="1762572"/>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12" name="Text Placeholder 8">
            <a:extLst>
              <a:ext uri="{FF2B5EF4-FFF2-40B4-BE49-F238E27FC236}">
                <a16:creationId xmlns:a16="http://schemas.microsoft.com/office/drawing/2014/main" id="{9B4CE98E-F42B-B848-A60B-2B1CA69DC309}"/>
              </a:ext>
            </a:extLst>
          </p:cNvPr>
          <p:cNvSpPr>
            <a:spLocks noGrp="1"/>
          </p:cNvSpPr>
          <p:nvPr>
            <p:ph type="body" sz="quarter" idx="11" hasCustomPrompt="1"/>
          </p:nvPr>
        </p:nvSpPr>
        <p:spPr>
          <a:xfrm>
            <a:off x="1304300" y="1644206"/>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16" name="Text Placeholder 8">
            <a:extLst>
              <a:ext uri="{FF2B5EF4-FFF2-40B4-BE49-F238E27FC236}">
                <a16:creationId xmlns:a16="http://schemas.microsoft.com/office/drawing/2014/main" id="{A939C668-0A46-F049-8E0B-910BDC991186}"/>
              </a:ext>
            </a:extLst>
          </p:cNvPr>
          <p:cNvSpPr>
            <a:spLocks noGrp="1"/>
          </p:cNvSpPr>
          <p:nvPr>
            <p:ph type="body" sz="quarter" idx="12"/>
          </p:nvPr>
        </p:nvSpPr>
        <p:spPr>
          <a:xfrm>
            <a:off x="2012370" y="2633223"/>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17" name="Text Placeholder 8">
            <a:extLst>
              <a:ext uri="{FF2B5EF4-FFF2-40B4-BE49-F238E27FC236}">
                <a16:creationId xmlns:a16="http://schemas.microsoft.com/office/drawing/2014/main" id="{5B2BF96E-3A15-C44D-8556-8BA63272D9D5}"/>
              </a:ext>
            </a:extLst>
          </p:cNvPr>
          <p:cNvSpPr>
            <a:spLocks noGrp="1"/>
          </p:cNvSpPr>
          <p:nvPr>
            <p:ph type="body" sz="quarter" idx="13" hasCustomPrompt="1"/>
          </p:nvPr>
        </p:nvSpPr>
        <p:spPr>
          <a:xfrm>
            <a:off x="1304300" y="2514857"/>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0" name="Text Placeholder 8">
            <a:extLst>
              <a:ext uri="{FF2B5EF4-FFF2-40B4-BE49-F238E27FC236}">
                <a16:creationId xmlns:a16="http://schemas.microsoft.com/office/drawing/2014/main" id="{11ABAE12-812E-894F-8B40-9A81DB7FB9D4}"/>
              </a:ext>
            </a:extLst>
          </p:cNvPr>
          <p:cNvSpPr>
            <a:spLocks noGrp="1"/>
          </p:cNvSpPr>
          <p:nvPr>
            <p:ph type="body" sz="quarter" idx="14"/>
          </p:nvPr>
        </p:nvSpPr>
        <p:spPr>
          <a:xfrm>
            <a:off x="2012370" y="3476187"/>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1" name="Text Placeholder 8">
            <a:extLst>
              <a:ext uri="{FF2B5EF4-FFF2-40B4-BE49-F238E27FC236}">
                <a16:creationId xmlns:a16="http://schemas.microsoft.com/office/drawing/2014/main" id="{1C9BC846-3A35-A348-B487-AC7536F32567}"/>
              </a:ext>
            </a:extLst>
          </p:cNvPr>
          <p:cNvSpPr>
            <a:spLocks noGrp="1"/>
          </p:cNvSpPr>
          <p:nvPr>
            <p:ph type="body" sz="quarter" idx="15" hasCustomPrompt="1"/>
          </p:nvPr>
        </p:nvSpPr>
        <p:spPr>
          <a:xfrm>
            <a:off x="1304300" y="3357821"/>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2" name="Text Placeholder 8">
            <a:extLst>
              <a:ext uri="{FF2B5EF4-FFF2-40B4-BE49-F238E27FC236}">
                <a16:creationId xmlns:a16="http://schemas.microsoft.com/office/drawing/2014/main" id="{B3A9EE30-F69E-0648-B2CD-C0E1D5F512E3}"/>
              </a:ext>
            </a:extLst>
          </p:cNvPr>
          <p:cNvSpPr>
            <a:spLocks noGrp="1"/>
          </p:cNvSpPr>
          <p:nvPr>
            <p:ph type="body" sz="quarter" idx="16"/>
          </p:nvPr>
        </p:nvSpPr>
        <p:spPr>
          <a:xfrm>
            <a:off x="2012370" y="4333437"/>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3" name="Text Placeholder 8">
            <a:extLst>
              <a:ext uri="{FF2B5EF4-FFF2-40B4-BE49-F238E27FC236}">
                <a16:creationId xmlns:a16="http://schemas.microsoft.com/office/drawing/2014/main" id="{FC1A9A38-4D5A-E046-87BA-064D58C78F6D}"/>
              </a:ext>
            </a:extLst>
          </p:cNvPr>
          <p:cNvSpPr>
            <a:spLocks noGrp="1"/>
          </p:cNvSpPr>
          <p:nvPr>
            <p:ph type="body" sz="quarter" idx="17" hasCustomPrompt="1"/>
          </p:nvPr>
        </p:nvSpPr>
        <p:spPr>
          <a:xfrm>
            <a:off x="1304300" y="4215071"/>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4" name="Text Placeholder 8">
            <a:extLst>
              <a:ext uri="{FF2B5EF4-FFF2-40B4-BE49-F238E27FC236}">
                <a16:creationId xmlns:a16="http://schemas.microsoft.com/office/drawing/2014/main" id="{5F0F2089-369D-8045-8A2F-05FCB4702FD6}"/>
              </a:ext>
            </a:extLst>
          </p:cNvPr>
          <p:cNvSpPr>
            <a:spLocks noGrp="1"/>
          </p:cNvSpPr>
          <p:nvPr>
            <p:ph type="body" sz="quarter" idx="18"/>
          </p:nvPr>
        </p:nvSpPr>
        <p:spPr>
          <a:xfrm>
            <a:off x="2012370" y="5147825"/>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5" name="Text Placeholder 8">
            <a:extLst>
              <a:ext uri="{FF2B5EF4-FFF2-40B4-BE49-F238E27FC236}">
                <a16:creationId xmlns:a16="http://schemas.microsoft.com/office/drawing/2014/main" id="{289C8CB3-2385-F245-BB8B-16D17234F9C5}"/>
              </a:ext>
            </a:extLst>
          </p:cNvPr>
          <p:cNvSpPr>
            <a:spLocks noGrp="1"/>
          </p:cNvSpPr>
          <p:nvPr>
            <p:ph type="body" sz="quarter" idx="19" hasCustomPrompt="1"/>
          </p:nvPr>
        </p:nvSpPr>
        <p:spPr>
          <a:xfrm>
            <a:off x="1304300" y="5029459"/>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15" name="Slide Number Placeholder 5">
            <a:extLst>
              <a:ext uri="{FF2B5EF4-FFF2-40B4-BE49-F238E27FC236}">
                <a16:creationId xmlns:a16="http://schemas.microsoft.com/office/drawing/2014/main" id="{F199265E-E634-1544-922C-216AA5E05F09}"/>
              </a:ext>
            </a:extLst>
          </p:cNvPr>
          <p:cNvSpPr>
            <a:spLocks noGrp="1"/>
          </p:cNvSpPr>
          <p:nvPr>
            <p:ph type="sldNum" sz="quarter" idx="20"/>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1392744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Slide 01">
    <p:bg>
      <p:bgPr>
        <a:gradFill>
          <a:gsLst>
            <a:gs pos="16000">
              <a:srgbClr val="1C2448"/>
            </a:gs>
            <a:gs pos="99000">
              <a:schemeClr val="tx2"/>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06274"/>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2" cstate="print">
            <a:alphaModFix amt="25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11" name="Straight Connector 10">
            <a:extLst>
              <a:ext uri="{FF2B5EF4-FFF2-40B4-BE49-F238E27FC236}">
                <a16:creationId xmlns:a16="http://schemas.microsoft.com/office/drawing/2014/main" id="{C25F5B08-52C4-3942-BE91-B05A82C60ADB}"/>
              </a:ext>
            </a:extLst>
          </p:cNvPr>
          <p:cNvCxnSpPr>
            <a:cxnSpLocks/>
          </p:cNvCxnSpPr>
          <p:nvPr userDrawn="1"/>
        </p:nvCxnSpPr>
        <p:spPr>
          <a:xfrm>
            <a:off x="4925376" y="4668752"/>
            <a:ext cx="151862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4899E866-8C02-5343-ABEE-65CEC8A2142F}"/>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425551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Slide 0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19153"/>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5" name="Straight Connector 4">
            <a:extLst>
              <a:ext uri="{FF2B5EF4-FFF2-40B4-BE49-F238E27FC236}">
                <a16:creationId xmlns:a16="http://schemas.microsoft.com/office/drawing/2014/main" id="{C62A2CAB-C933-964F-B049-1E6A2D558A98}"/>
              </a:ext>
            </a:extLst>
          </p:cNvPr>
          <p:cNvCxnSpPr>
            <a:cxnSpLocks/>
          </p:cNvCxnSpPr>
          <p:nvPr userDrawn="1"/>
        </p:nvCxnSpPr>
        <p:spPr>
          <a:xfrm>
            <a:off x="4925376" y="4668752"/>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19761A81-2F51-BD40-8EE6-2421A6643EA1}"/>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2611701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Slide 0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32032"/>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3" cstate="print">
            <a:alphaModFix amt="60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4" name="Straight Connector 3">
            <a:extLst>
              <a:ext uri="{FF2B5EF4-FFF2-40B4-BE49-F238E27FC236}">
                <a16:creationId xmlns:a16="http://schemas.microsoft.com/office/drawing/2014/main" id="{32A9271A-D8FD-E848-AF0C-F24724561B32}"/>
              </a:ext>
            </a:extLst>
          </p:cNvPr>
          <p:cNvCxnSpPr>
            <a:cxnSpLocks/>
          </p:cNvCxnSpPr>
          <p:nvPr userDrawn="1"/>
        </p:nvCxnSpPr>
        <p:spPr>
          <a:xfrm>
            <a:off x="4925376" y="4668752"/>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3E8D8465-AD5E-ED43-9B67-5EBD8F02CF95}"/>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35274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Slide 04">
    <p:bg>
      <p:bgPr>
        <a:gradFill>
          <a:gsLst>
            <a:gs pos="0">
              <a:srgbClr val="E04E36"/>
            </a:gs>
            <a:gs pos="59000">
              <a:schemeClr val="accent1"/>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06274"/>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4" name="Picture 3">
            <a:extLst>
              <a:ext uri="{FF2B5EF4-FFF2-40B4-BE49-F238E27FC236}">
                <a16:creationId xmlns:a16="http://schemas.microsoft.com/office/drawing/2014/main" id="{92D08384-D5D4-6E46-8D88-4B5382A2794D}"/>
              </a:ext>
            </a:extLst>
          </p:cNvPr>
          <p:cNvPicPr>
            <a:picLocks noChangeAspect="1"/>
          </p:cNvPicPr>
          <p:nvPr userDrawn="1"/>
        </p:nvPicPr>
        <p:blipFill rotWithShape="1">
          <a:blip r:embed="rId2" cstate="print">
            <a:alphaModFix amt="45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5" name="Straight Connector 4">
            <a:extLst>
              <a:ext uri="{FF2B5EF4-FFF2-40B4-BE49-F238E27FC236}">
                <a16:creationId xmlns:a16="http://schemas.microsoft.com/office/drawing/2014/main" id="{FF0CCA9C-EF9A-6E4D-B3F0-63843585F34E}"/>
              </a:ext>
            </a:extLst>
          </p:cNvPr>
          <p:cNvCxnSpPr>
            <a:cxnSpLocks/>
          </p:cNvCxnSpPr>
          <p:nvPr userDrawn="1"/>
        </p:nvCxnSpPr>
        <p:spPr>
          <a:xfrm>
            <a:off x="4925376" y="4668752"/>
            <a:ext cx="163454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E9368685-F7FC-2842-B984-1C1604F5228B}"/>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2766574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7" y="1698424"/>
            <a:ext cx="9220200" cy="4124414"/>
          </a:xfrm>
        </p:spPr>
        <p:txBody>
          <a:bodyPr lIns="0" tIns="0" rIns="0" bIns="0">
            <a:normAutofit/>
          </a:bodyPr>
          <a:lstStyle>
            <a:lvl1pPr>
              <a:lnSpc>
                <a:spcPts val="2800"/>
              </a:lnSpc>
              <a:spcAft>
                <a:spcPts val="600"/>
              </a:spcAft>
              <a:defRPr sz="1800"/>
            </a:lvl1pPr>
            <a:lvl2pPr>
              <a:lnSpc>
                <a:spcPts val="2800"/>
              </a:lnSpc>
              <a:spcAft>
                <a:spcPts val="600"/>
              </a:spcAft>
              <a:defRPr sz="1800"/>
            </a:lvl2pPr>
            <a:lvl3pPr>
              <a:lnSpc>
                <a:spcPts val="2800"/>
              </a:lnSpc>
              <a:spcAft>
                <a:spcPts val="600"/>
              </a:spcAft>
              <a:defRPr sz="1800"/>
            </a:lvl3pPr>
            <a:lvl4pPr>
              <a:lnSpc>
                <a:spcPts val="2800"/>
              </a:lnSpc>
              <a:spcAft>
                <a:spcPts val="600"/>
              </a:spcAft>
              <a:defRPr sz="1800"/>
            </a:lvl4pPr>
            <a:lvl5pPr>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819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C9D14D-1AC9-484F-AF46-D9EA259843F2}"/>
              </a:ext>
            </a:extLst>
          </p:cNvPr>
          <p:cNvSpPr>
            <a:spLocks noGrp="1"/>
          </p:cNvSpPr>
          <p:nvPr>
            <p:ph type="title"/>
          </p:nvPr>
        </p:nvSpPr>
        <p:spPr>
          <a:xfrm>
            <a:off x="633599" y="365126"/>
            <a:ext cx="11034659" cy="806852"/>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97D905-2064-234C-AE2E-1B355C9FB7A9}"/>
              </a:ext>
            </a:extLst>
          </p:cNvPr>
          <p:cNvSpPr>
            <a:spLocks noGrp="1"/>
          </p:cNvSpPr>
          <p:nvPr>
            <p:ph type="body" idx="1"/>
          </p:nvPr>
        </p:nvSpPr>
        <p:spPr>
          <a:xfrm>
            <a:off x="633600" y="1533805"/>
            <a:ext cx="1051560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7DEAF5-BD1A-B346-8FB7-893407E76CF4}"/>
              </a:ext>
            </a:extLst>
          </p:cNvPr>
          <p:cNvSpPr>
            <a:spLocks noGrp="1"/>
          </p:cNvSpPr>
          <p:nvPr>
            <p:ph type="dt" sz="half" idx="2"/>
          </p:nvPr>
        </p:nvSpPr>
        <p:spPr>
          <a:xfrm>
            <a:off x="6336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pitchFamily="2" charset="77"/>
              </a:defRPr>
            </a:lvl1pPr>
          </a:lstStyle>
          <a:p>
            <a:fld id="{42688D73-14EE-DE4F-BDAD-519A71B342CD}" type="datetime1">
              <a:rPr lang="en-CA" smtClean="0"/>
              <a:t>2021-11-05</a:t>
            </a:fld>
            <a:endParaRPr lang="en-US"/>
          </a:p>
        </p:txBody>
      </p:sp>
      <p:sp>
        <p:nvSpPr>
          <p:cNvPr id="5" name="Footer Placeholder 4">
            <a:extLst>
              <a:ext uri="{FF2B5EF4-FFF2-40B4-BE49-F238E27FC236}">
                <a16:creationId xmlns:a16="http://schemas.microsoft.com/office/drawing/2014/main" id="{4ADB539F-0407-2649-A498-D235B9BF60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pitchFamily="2" charset="77"/>
              </a:defRPr>
            </a:lvl1pPr>
          </a:lstStyle>
          <a:p>
            <a:endParaRPr lang="en-US"/>
          </a:p>
        </p:txBody>
      </p:sp>
      <p:sp>
        <p:nvSpPr>
          <p:cNvPr id="6" name="Slide Number Placeholder 5">
            <a:extLst>
              <a:ext uri="{FF2B5EF4-FFF2-40B4-BE49-F238E27FC236}">
                <a16:creationId xmlns:a16="http://schemas.microsoft.com/office/drawing/2014/main" id="{1A8D3842-AAA0-C64F-A0A3-349ED549B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pitchFamily="2" charset="77"/>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16927472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74" r:id="rId3"/>
    <p:sldLayoutId id="2147483668" r:id="rId4"/>
    <p:sldLayoutId id="2147483657" r:id="rId5"/>
    <p:sldLayoutId id="2147483659" r:id="rId6"/>
    <p:sldLayoutId id="2147483660" r:id="rId7"/>
    <p:sldLayoutId id="2147483658" r:id="rId8"/>
    <p:sldLayoutId id="2147483650" r:id="rId9"/>
    <p:sldLayoutId id="2147483662" r:id="rId10"/>
    <p:sldLayoutId id="2147483675" r:id="rId11"/>
    <p:sldLayoutId id="2147483661" r:id="rId12"/>
    <p:sldLayoutId id="2147483672" r:id="rId13"/>
    <p:sldLayoutId id="2147483663" r:id="rId14"/>
    <p:sldLayoutId id="2147483673" r:id="rId15"/>
    <p:sldLayoutId id="2147483666" r:id="rId16"/>
    <p:sldLayoutId id="2147483667" r:id="rId17"/>
    <p:sldLayoutId id="2147483676" r:id="rId18"/>
    <p:sldLayoutId id="2147483664" r:id="rId19"/>
    <p:sldLayoutId id="2147483665" r:id="rId20"/>
    <p:sldLayoutId id="2147483669" r:id="rId21"/>
    <p:sldLayoutId id="2147483671" r:id="rId22"/>
    <p:sldLayoutId id="2147483670" r:id="rId23"/>
  </p:sldLayoutIdLst>
  <p:hf hdr="0" ftr="0" dt="0"/>
  <p:txStyles>
    <p:titleStyle>
      <a:lvl1pPr algn="l" defTabSz="914400" rtl="0" eaLnBrk="1" latinLnBrk="0" hangingPunct="1">
        <a:lnSpc>
          <a:spcPct val="90000"/>
        </a:lnSpc>
        <a:spcBef>
          <a:spcPct val="0"/>
        </a:spcBef>
        <a:buNone/>
        <a:defRPr sz="2800" kern="1200">
          <a:solidFill>
            <a:schemeClr val="accent1"/>
          </a:solidFill>
          <a:latin typeface="Montserrat" pitchFamily="2" charset="77"/>
          <a:ea typeface="+mj-ea"/>
          <a:cs typeface="+mj-cs"/>
        </a:defRPr>
      </a:lvl1pPr>
    </p:titleStyle>
    <p:body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1.xml"/><Relationship Id="rId5" Type="http://schemas.openxmlformats.org/officeDocument/2006/relationships/image" Target="../media/image47.jpeg"/><Relationship Id="rId4" Type="http://schemas.openxmlformats.org/officeDocument/2006/relationships/image" Target="../media/image46.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hyperlink" Target="http://learndatamodeling.com/wp-content/uploads/2015/10/tmeta.gif" TargetMode="External"/><Relationship Id="rId2" Type="http://schemas.openxmlformats.org/officeDocument/2006/relationships/image" Target="../media/image2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0187-081A-764F-8396-AA4FF27011BC}"/>
              </a:ext>
            </a:extLst>
          </p:cNvPr>
          <p:cNvSpPr>
            <a:spLocks noGrp="1"/>
          </p:cNvSpPr>
          <p:nvPr>
            <p:ph type="ctrTitle"/>
          </p:nvPr>
        </p:nvSpPr>
        <p:spPr>
          <a:xfrm>
            <a:off x="738807" y="2625505"/>
            <a:ext cx="10596131" cy="1773966"/>
          </a:xfrm>
        </p:spPr>
        <p:txBody>
          <a:bodyPr/>
          <a:lstStyle/>
          <a:p>
            <a:r>
              <a:rPr lang="en-US" dirty="0"/>
              <a:t>Introduction to Data Analytics and </a:t>
            </a:r>
            <a:r>
              <a:rPr lang="en-US" dirty="0" err="1"/>
              <a:t>Visualisation</a:t>
            </a:r>
            <a:endParaRPr lang="en-US" dirty="0"/>
          </a:p>
        </p:txBody>
      </p:sp>
      <p:sp>
        <p:nvSpPr>
          <p:cNvPr id="3" name="Subtitle 2">
            <a:extLst>
              <a:ext uri="{FF2B5EF4-FFF2-40B4-BE49-F238E27FC236}">
                <a16:creationId xmlns:a16="http://schemas.microsoft.com/office/drawing/2014/main" id="{61BF0472-7A82-0441-BFD8-E7947EC0FA29}"/>
              </a:ext>
            </a:extLst>
          </p:cNvPr>
          <p:cNvSpPr>
            <a:spLocks noGrp="1"/>
          </p:cNvSpPr>
          <p:nvPr>
            <p:ph type="subTitle" idx="1"/>
          </p:nvPr>
        </p:nvSpPr>
        <p:spPr/>
        <p:txBody>
          <a:bodyPr/>
          <a:lstStyle/>
          <a:p>
            <a:r>
              <a:rPr lang="en-US" dirty="0"/>
              <a:t>A short course on Tableau</a:t>
            </a:r>
          </a:p>
        </p:txBody>
      </p:sp>
    </p:spTree>
    <p:extLst>
      <p:ext uri="{BB962C8B-B14F-4D97-AF65-F5344CB8AC3E}">
        <p14:creationId xmlns:p14="http://schemas.microsoft.com/office/powerpoint/2010/main" val="4095930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2 – An Introduction to Data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10</a:t>
            </a:fld>
            <a:endParaRPr lang="en-US"/>
          </a:p>
        </p:txBody>
      </p:sp>
    </p:spTree>
    <p:extLst>
      <p:ext uri="{BB962C8B-B14F-4D97-AF65-F5344CB8AC3E}">
        <p14:creationId xmlns:p14="http://schemas.microsoft.com/office/powerpoint/2010/main" val="1445226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Data Visualisation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11</a:t>
            </a:fld>
            <a:endParaRPr lang="en-US"/>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Overwhelming amount of data available today</a:t>
            </a:r>
          </a:p>
        </p:txBody>
      </p:sp>
      <p:pic>
        <p:nvPicPr>
          <p:cNvPr id="8" name="Content Placeholder 5" descr="A screenshot of a cell phone&#10;&#10;Description automatically generated">
            <a:extLst>
              <a:ext uri="{FF2B5EF4-FFF2-40B4-BE49-F238E27FC236}">
                <a16:creationId xmlns:a16="http://schemas.microsoft.com/office/drawing/2014/main" id="{4085012F-94C8-4916-9794-2BD389DD2F86}"/>
              </a:ext>
            </a:extLst>
          </p:cNvPr>
          <p:cNvPicPr>
            <a:picLocks noGrp="1" noChangeAspect="1"/>
          </p:cNvPicPr>
          <p:nvPr>
            <p:ph idx="1"/>
          </p:nvPr>
        </p:nvPicPr>
        <p:blipFill>
          <a:blip r:embed="rId2"/>
          <a:stretch>
            <a:fillRect/>
          </a:stretch>
        </p:blipFill>
        <p:spPr>
          <a:xfrm>
            <a:off x="8082202" y="1225093"/>
            <a:ext cx="3561439" cy="4632915"/>
          </a:xfrm>
          <a:effectLst>
            <a:outerShdw blurRad="63500" sx="102000" sy="102000" algn="ctr" rotWithShape="0">
              <a:prstClr val="black">
                <a:alpha val="40000"/>
              </a:prstClr>
            </a:outerShdw>
          </a:effectLst>
        </p:spPr>
      </p:pic>
      <p:pic>
        <p:nvPicPr>
          <p:cNvPr id="9" name="Picture 8" descr="A close up of a map&#10;&#10;Description automatically generated">
            <a:extLst>
              <a:ext uri="{FF2B5EF4-FFF2-40B4-BE49-F238E27FC236}">
                <a16:creationId xmlns:a16="http://schemas.microsoft.com/office/drawing/2014/main" id="{ED339EFF-E871-4AFA-A547-6DDD7F281355}"/>
              </a:ext>
            </a:extLst>
          </p:cNvPr>
          <p:cNvPicPr>
            <a:picLocks noChangeAspect="1"/>
          </p:cNvPicPr>
          <p:nvPr/>
        </p:nvPicPr>
        <p:blipFill>
          <a:blip r:embed="rId3"/>
          <a:stretch>
            <a:fillRect/>
          </a:stretch>
        </p:blipFill>
        <p:spPr>
          <a:xfrm>
            <a:off x="2719207" y="2228039"/>
            <a:ext cx="5153741" cy="3629968"/>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093DD355-CED7-43D2-8D69-978783443B4E}"/>
              </a:ext>
            </a:extLst>
          </p:cNvPr>
          <p:cNvSpPr txBox="1"/>
          <p:nvPr/>
        </p:nvSpPr>
        <p:spPr>
          <a:xfrm>
            <a:off x="334979" y="2228040"/>
            <a:ext cx="2174976" cy="36299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67" dirty="0">
                <a:solidFill>
                  <a:srgbClr val="01385B"/>
                </a:solidFill>
              </a:rPr>
              <a:t>A coloured map is essentially millions of data points/ measurements.</a:t>
            </a:r>
          </a:p>
          <a:p>
            <a:pPr marL="0" indent="0" algn="ctr">
              <a:buNone/>
            </a:pPr>
            <a:endParaRPr lang="en-US" sz="1867" dirty="0">
              <a:solidFill>
                <a:srgbClr val="01385B"/>
              </a:solidFill>
            </a:endParaRPr>
          </a:p>
          <a:p>
            <a:pPr marL="0" indent="0" algn="ctr">
              <a:buNone/>
            </a:pPr>
            <a:r>
              <a:rPr lang="en-US" sz="1867" dirty="0">
                <a:solidFill>
                  <a:srgbClr val="01385B"/>
                </a:solidFill>
              </a:rPr>
              <a:t>Overwhelming in an excel sheet, but easy to see if visualized properly</a:t>
            </a:r>
            <a:endParaRPr lang="en-SG" sz="1867" dirty="0">
              <a:solidFill>
                <a:srgbClr val="01385B"/>
              </a:solidFill>
            </a:endParaRPr>
          </a:p>
        </p:txBody>
      </p:sp>
    </p:spTree>
    <p:extLst>
      <p:ext uri="{BB962C8B-B14F-4D97-AF65-F5344CB8AC3E}">
        <p14:creationId xmlns:p14="http://schemas.microsoft.com/office/powerpoint/2010/main" val="398164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Data Visualisation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12</a:t>
            </a:fld>
            <a:endParaRPr lang="en-US" dirty="0"/>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The four stages of the data visualisation process</a:t>
            </a:r>
          </a:p>
        </p:txBody>
      </p:sp>
      <p:sp>
        <p:nvSpPr>
          <p:cNvPr id="5" name="Content Placeholder 4">
            <a:extLst>
              <a:ext uri="{FF2B5EF4-FFF2-40B4-BE49-F238E27FC236}">
                <a16:creationId xmlns:a16="http://schemas.microsoft.com/office/drawing/2014/main" id="{E2DAF03F-57A9-4672-99CE-D070FB0DEAC6}"/>
              </a:ext>
            </a:extLst>
          </p:cNvPr>
          <p:cNvSpPr>
            <a:spLocks noGrp="1"/>
          </p:cNvSpPr>
          <p:nvPr>
            <p:ph idx="1"/>
          </p:nvPr>
        </p:nvSpPr>
        <p:spPr/>
        <p:txBody>
          <a:bodyPr>
            <a:normAutofit/>
          </a:bodyPr>
          <a:lstStyle/>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Data Collection and Storage: </a:t>
            </a:r>
            <a:r>
              <a:rPr lang="en-GB" sz="2000" dirty="0">
                <a:latin typeface="Roboto Light" panose="02000000000000000000" pitchFamily="2" charset="0"/>
                <a:ea typeface="Roboto Light" panose="02000000000000000000" pitchFamily="2" charset="0"/>
              </a:rPr>
              <a:t>the collection and storage of data</a:t>
            </a:r>
          </a:p>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Data Pre-processing: </a:t>
            </a:r>
            <a:r>
              <a:rPr lang="en-GB" sz="2000" dirty="0">
                <a:latin typeface="Roboto Light" panose="02000000000000000000" pitchFamily="2" charset="0"/>
                <a:ea typeface="Roboto Light" panose="02000000000000000000" pitchFamily="2" charset="0"/>
              </a:rPr>
              <a:t>the pre-processing of data to transform it into something one can understand</a:t>
            </a:r>
          </a:p>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Graphics Engine: </a:t>
            </a:r>
            <a:r>
              <a:rPr lang="en-GB" sz="2000" dirty="0">
                <a:latin typeface="Roboto Light" panose="02000000000000000000" pitchFamily="2" charset="0"/>
                <a:ea typeface="Roboto Light" panose="02000000000000000000" pitchFamily="2" charset="0"/>
              </a:rPr>
              <a:t>the display hardware and the graphics algorithms to produce data visualisation on screen</a:t>
            </a:r>
          </a:p>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Human Visual and Cognitive Processing: </a:t>
            </a:r>
            <a:r>
              <a:rPr lang="en-GB" sz="2000" dirty="0">
                <a:latin typeface="Roboto Light" panose="02000000000000000000" pitchFamily="2" charset="0"/>
                <a:ea typeface="Roboto Light" panose="02000000000000000000" pitchFamily="2" charset="0"/>
              </a:rPr>
              <a:t>human perceptual and cognitive systems that are involved in interpreting the visualised data</a:t>
            </a:r>
          </a:p>
        </p:txBody>
      </p:sp>
      <p:sp>
        <p:nvSpPr>
          <p:cNvPr id="12" name="TextBox 11">
            <a:extLst>
              <a:ext uri="{FF2B5EF4-FFF2-40B4-BE49-F238E27FC236}">
                <a16:creationId xmlns:a16="http://schemas.microsoft.com/office/drawing/2014/main" id="{5FA4FB9E-B90D-4268-B550-34E1F45DBA4D}"/>
              </a:ext>
            </a:extLst>
          </p:cNvPr>
          <p:cNvSpPr txBox="1"/>
          <p:nvPr/>
        </p:nvSpPr>
        <p:spPr>
          <a:xfrm>
            <a:off x="645017" y="4994386"/>
            <a:ext cx="6159509" cy="307777"/>
          </a:xfrm>
          <a:prstGeom prst="rect">
            <a:avLst/>
          </a:prstGeom>
          <a:noFill/>
        </p:spPr>
        <p:txBody>
          <a:bodyPr wrap="square" rtlCol="0">
            <a:spAutoFit/>
          </a:bodyPr>
          <a:lstStyle/>
          <a:p>
            <a:r>
              <a:rPr lang="en-SG" sz="1400" i="1" dirty="0">
                <a:solidFill>
                  <a:srgbClr val="EC6841"/>
                </a:solidFill>
                <a:latin typeface="Calibri"/>
              </a:rPr>
              <a:t>Source: </a:t>
            </a:r>
            <a:r>
              <a:rPr lang="en-US" sz="1400" i="1" dirty="0">
                <a:solidFill>
                  <a:srgbClr val="EC6841"/>
                </a:solidFill>
                <a:latin typeface="Calibri"/>
              </a:rPr>
              <a:t>Information Visualization: Perception for Design</a:t>
            </a:r>
            <a:r>
              <a:rPr lang="en-GB" sz="1400" i="1" dirty="0">
                <a:solidFill>
                  <a:srgbClr val="EC6841"/>
                </a:solidFill>
                <a:latin typeface="Calibri"/>
              </a:rPr>
              <a:t>, C. Ware, 2013</a:t>
            </a:r>
            <a:endParaRPr lang="en-US" sz="1400" i="1" dirty="0">
              <a:solidFill>
                <a:srgbClr val="EC6841"/>
              </a:solidFill>
              <a:latin typeface="Calibri"/>
            </a:endParaRPr>
          </a:p>
        </p:txBody>
      </p:sp>
    </p:spTree>
    <p:extLst>
      <p:ext uri="{BB962C8B-B14F-4D97-AF65-F5344CB8AC3E}">
        <p14:creationId xmlns:p14="http://schemas.microsoft.com/office/powerpoint/2010/main" val="2740081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Data Visualisation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13</a:t>
            </a:fld>
            <a:endParaRPr lang="en-US" dirty="0"/>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Benefits</a:t>
            </a:r>
          </a:p>
        </p:txBody>
      </p:sp>
      <p:sp>
        <p:nvSpPr>
          <p:cNvPr id="5" name="Content Placeholder 4">
            <a:extLst>
              <a:ext uri="{FF2B5EF4-FFF2-40B4-BE49-F238E27FC236}">
                <a16:creationId xmlns:a16="http://schemas.microsoft.com/office/drawing/2014/main" id="{E2DAF03F-57A9-4672-99CE-D070FB0DEAC6}"/>
              </a:ext>
            </a:extLst>
          </p:cNvPr>
          <p:cNvSpPr>
            <a:spLocks noGrp="1"/>
          </p:cNvSpPr>
          <p:nvPr>
            <p:ph idx="1"/>
          </p:nvPr>
        </p:nvSpPr>
        <p:spPr/>
        <p:txBody>
          <a:bodyPr>
            <a:normAutofit/>
          </a:bodyPr>
          <a:lstStyle/>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Provides us the ability to comprehend huge amounts of data</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Allows the perception of emergent properties that are not anticipated (e.g. </a:t>
            </a:r>
            <a:r>
              <a:rPr lang="en-US" sz="2000" dirty="0">
                <a:solidFill>
                  <a:srgbClr val="FF0000"/>
                </a:solidFill>
                <a:latin typeface="Roboto Light" panose="02000000000000000000" pitchFamily="2" charset="0"/>
                <a:ea typeface="Roboto Light" panose="02000000000000000000" pitchFamily="2" charset="0"/>
              </a:rPr>
              <a:t>red</a:t>
            </a:r>
            <a:r>
              <a:rPr lang="en-US" sz="2000" dirty="0">
                <a:latin typeface="Roboto Light" panose="02000000000000000000" pitchFamily="2" charset="0"/>
                <a:ea typeface="Roboto Light" panose="02000000000000000000" pitchFamily="2" charset="0"/>
              </a:rPr>
              <a:t> for </a:t>
            </a:r>
            <a:r>
              <a:rPr lang="en-US" sz="2000" dirty="0">
                <a:solidFill>
                  <a:srgbClr val="FF0000"/>
                </a:solidFill>
                <a:latin typeface="Roboto Light" panose="02000000000000000000" pitchFamily="2" charset="0"/>
                <a:ea typeface="Roboto Light" panose="02000000000000000000" pitchFamily="2" charset="0"/>
              </a:rPr>
              <a:t>danger</a:t>
            </a:r>
            <a:r>
              <a:rPr lang="en-US" sz="2000" dirty="0">
                <a:latin typeface="Roboto Light" panose="02000000000000000000" pitchFamily="2" charset="0"/>
                <a:ea typeface="Roboto Light" panose="02000000000000000000" pitchFamily="2" charset="0"/>
              </a:rPr>
              <a:t>)</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Often enable problems with data to become immediately apparent (missing data or blank (pixels))</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Facilitates the understanding of both large-scale and small-scale features of the data</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Facilitates hypothesis formation</a:t>
            </a:r>
          </a:p>
        </p:txBody>
      </p:sp>
    </p:spTree>
    <p:extLst>
      <p:ext uri="{BB962C8B-B14F-4D97-AF65-F5344CB8AC3E}">
        <p14:creationId xmlns:p14="http://schemas.microsoft.com/office/powerpoint/2010/main" val="21202096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3 – Tableau as a Tool for Business Analytics &amp;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14</a:t>
            </a:fld>
            <a:endParaRPr lang="en-US"/>
          </a:p>
        </p:txBody>
      </p:sp>
    </p:spTree>
    <p:extLst>
      <p:ext uri="{BB962C8B-B14F-4D97-AF65-F5344CB8AC3E}">
        <p14:creationId xmlns:p14="http://schemas.microsoft.com/office/powerpoint/2010/main" val="19001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5B244F-D28D-4145-807F-8C4654E42B60}"/>
              </a:ext>
            </a:extLst>
          </p:cNvPr>
          <p:cNvSpPr>
            <a:spLocks noGrp="1"/>
          </p:cNvSpPr>
          <p:nvPr>
            <p:ph type="title"/>
          </p:nvPr>
        </p:nvSpPr>
        <p:spPr/>
        <p:txBody>
          <a:bodyPr/>
          <a:lstStyle/>
          <a:p>
            <a:r>
              <a:rPr lang="en-US" altLang="en-US" sz="2800" dirty="0">
                <a:latin typeface="Roboto Medium"/>
                <a:ea typeface="ヒラギノ角ゴ Pro W3"/>
                <a:cs typeface="ヒラギノ角ゴ Pro W3"/>
              </a:rPr>
              <a:t>Tableau Interface</a:t>
            </a:r>
            <a:endParaRPr lang="en-SG" altLang="en-US" sz="2800" dirty="0">
              <a:latin typeface="Roboto Medium"/>
              <a:ea typeface="ヒラギノ角ゴ Pro W3"/>
              <a:cs typeface="ヒラギノ角ゴ Pro W3"/>
            </a:endParaRPr>
          </a:p>
        </p:txBody>
      </p:sp>
      <p:sp>
        <p:nvSpPr>
          <p:cNvPr id="5" name="Content Placeholder 4">
            <a:extLst>
              <a:ext uri="{FF2B5EF4-FFF2-40B4-BE49-F238E27FC236}">
                <a16:creationId xmlns:a16="http://schemas.microsoft.com/office/drawing/2014/main" id="{B9B2E23E-5361-5E44-A163-6D7364CA16BE}"/>
              </a:ext>
            </a:extLst>
          </p:cNvPr>
          <p:cNvSpPr>
            <a:spLocks noGrp="1"/>
          </p:cNvSpPr>
          <p:nvPr>
            <p:ph idx="1"/>
          </p:nvPr>
        </p:nvSpPr>
        <p:spPr>
          <a:xfrm>
            <a:off x="632138" y="1366792"/>
            <a:ext cx="5922225" cy="4494681"/>
          </a:xfrm>
        </p:spPr>
        <p:txBody>
          <a:bodyPr>
            <a:noAutofit/>
          </a:bodyPr>
          <a:lstStyle/>
          <a:p>
            <a:pPr marL="12600" indent="0" defTabSz="1219170">
              <a:lnSpc>
                <a:spcPct val="100000"/>
              </a:lnSpc>
              <a:spcBef>
                <a:spcPts val="0"/>
              </a:spcBef>
              <a:spcAft>
                <a:spcPts val="0"/>
              </a:spcAft>
              <a:buNone/>
            </a:pPr>
            <a:r>
              <a:rPr lang="en-US" altLang="en-US" sz="1600" b="1" dirty="0">
                <a:solidFill>
                  <a:srgbClr val="333333"/>
                </a:solidFill>
                <a:latin typeface="+mj-lt"/>
              </a:rPr>
              <a:t>A.</a:t>
            </a:r>
            <a:r>
              <a:rPr lang="en-US" altLang="en-US" sz="1600" dirty="0">
                <a:solidFill>
                  <a:srgbClr val="333333"/>
                </a:solidFill>
                <a:latin typeface="+mj-lt"/>
              </a:rPr>
              <a:t> </a:t>
            </a:r>
            <a:r>
              <a:rPr lang="en-US" altLang="en-US" sz="1600" dirty="0">
                <a:solidFill>
                  <a:srgbClr val="FF6D02"/>
                </a:solidFill>
                <a:latin typeface="+mj-lt"/>
              </a:rPr>
              <a:t>Workbook</a:t>
            </a:r>
            <a:r>
              <a:rPr lang="en-US" altLang="en-US" sz="1600" dirty="0">
                <a:solidFill>
                  <a:srgbClr val="333333"/>
                </a:solidFill>
                <a:latin typeface="+mj-lt"/>
              </a:rPr>
              <a:t> - contains sheets ( either a worksheet, dashboard, or story).</a:t>
            </a:r>
          </a:p>
          <a:p>
            <a:pPr marL="12600" indent="0" defTabSz="1219170">
              <a:lnSpc>
                <a:spcPct val="100000"/>
              </a:lnSpc>
              <a:spcBef>
                <a:spcPts val="0"/>
              </a:spcBef>
              <a:spcAft>
                <a:spcPts val="0"/>
              </a:spcAft>
              <a:buNone/>
            </a:pPr>
            <a:r>
              <a:rPr lang="en-US" altLang="en-US" sz="1600" dirty="0">
                <a:solidFill>
                  <a:srgbClr val="333333"/>
                </a:solidFill>
                <a:latin typeface="+mj-lt"/>
              </a:rPr>
              <a:t> </a:t>
            </a:r>
          </a:p>
          <a:p>
            <a:pPr marL="12600" indent="0" defTabSz="1219170">
              <a:lnSpc>
                <a:spcPct val="100000"/>
              </a:lnSpc>
              <a:spcBef>
                <a:spcPts val="0"/>
              </a:spcBef>
              <a:spcAft>
                <a:spcPts val="0"/>
              </a:spcAft>
              <a:buNone/>
            </a:pPr>
            <a:r>
              <a:rPr lang="en-US" altLang="en-US" sz="1600" b="1" dirty="0">
                <a:solidFill>
                  <a:srgbClr val="333333"/>
                </a:solidFill>
                <a:latin typeface="+mj-lt"/>
              </a:rPr>
              <a:t>B.</a:t>
            </a:r>
            <a:r>
              <a:rPr lang="en-US" altLang="en-US" sz="1600" dirty="0">
                <a:solidFill>
                  <a:srgbClr val="333333"/>
                </a:solidFill>
                <a:latin typeface="+mj-lt"/>
              </a:rPr>
              <a:t> </a:t>
            </a:r>
            <a:r>
              <a:rPr lang="en-US" altLang="en-US" sz="1600" dirty="0">
                <a:solidFill>
                  <a:srgbClr val="FF6D02"/>
                </a:solidFill>
                <a:latin typeface="+mj-lt"/>
              </a:rPr>
              <a:t>Cards and shelves </a:t>
            </a:r>
            <a:r>
              <a:rPr lang="en-US" altLang="en-US" sz="1600" dirty="0">
                <a:solidFill>
                  <a:srgbClr val="333333"/>
                </a:solidFill>
                <a:latin typeface="+mj-lt"/>
              </a:rPr>
              <a:t>- Drag fields to the cards and shelves in the workspace to add data to your view.</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C.</a:t>
            </a:r>
            <a:r>
              <a:rPr lang="en-US" altLang="en-US" sz="1600" dirty="0">
                <a:solidFill>
                  <a:srgbClr val="333333"/>
                </a:solidFill>
                <a:latin typeface="+mj-lt"/>
              </a:rPr>
              <a:t> </a:t>
            </a:r>
            <a:r>
              <a:rPr lang="en-US" altLang="en-US" sz="1600" dirty="0">
                <a:solidFill>
                  <a:srgbClr val="FF6D02"/>
                </a:solidFill>
                <a:latin typeface="+mj-lt"/>
              </a:rPr>
              <a:t>Toolbar </a:t>
            </a:r>
            <a:r>
              <a:rPr lang="en-US" altLang="en-US" sz="1600" dirty="0">
                <a:solidFill>
                  <a:srgbClr val="333333"/>
                </a:solidFill>
                <a:latin typeface="+mj-lt"/>
              </a:rPr>
              <a:t>- To access commands, analysis and navigation tools.</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D.</a:t>
            </a:r>
            <a:r>
              <a:rPr lang="en-US" altLang="en-US" sz="1600" dirty="0">
                <a:solidFill>
                  <a:srgbClr val="333333"/>
                </a:solidFill>
                <a:latin typeface="+mj-lt"/>
              </a:rPr>
              <a:t> </a:t>
            </a:r>
            <a:r>
              <a:rPr lang="en-US" altLang="en-US" sz="1600" dirty="0">
                <a:solidFill>
                  <a:srgbClr val="FF6D02"/>
                </a:solidFill>
                <a:latin typeface="+mj-lt"/>
              </a:rPr>
              <a:t>View </a:t>
            </a:r>
            <a:r>
              <a:rPr lang="en-US" altLang="en-US" sz="1600" dirty="0">
                <a:solidFill>
                  <a:srgbClr val="333333"/>
                </a:solidFill>
                <a:latin typeface="+mj-lt"/>
              </a:rPr>
              <a:t>- Workspace (Canvas) to create visualization ("viz").</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E.</a:t>
            </a:r>
            <a:r>
              <a:rPr lang="en-US" altLang="en-US" sz="1600" dirty="0">
                <a:solidFill>
                  <a:srgbClr val="333333"/>
                </a:solidFill>
                <a:latin typeface="+mj-lt"/>
              </a:rPr>
              <a:t> Click this icon to go to the Start page to connect to data. </a:t>
            </a:r>
          </a:p>
          <a:p>
            <a:pPr marL="12600" indent="0" defTabSz="1219170">
              <a:lnSpc>
                <a:spcPct val="100000"/>
              </a:lnSpc>
              <a:spcBef>
                <a:spcPts val="0"/>
              </a:spcBef>
              <a:spcAft>
                <a:spcPts val="0"/>
              </a:spcAft>
              <a:buNone/>
            </a:pPr>
            <a:endParaRPr lang="en-US" altLang="en-US" sz="1600" dirty="0">
              <a:solidFill>
                <a:srgbClr val="333333"/>
              </a:solidFill>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F.</a:t>
            </a:r>
            <a:r>
              <a:rPr lang="en-US" altLang="en-US" sz="1600" dirty="0">
                <a:solidFill>
                  <a:srgbClr val="333333"/>
                </a:solidFill>
                <a:latin typeface="+mj-lt"/>
              </a:rPr>
              <a:t> </a:t>
            </a:r>
            <a:r>
              <a:rPr lang="en-US" altLang="en-US" sz="1600" dirty="0">
                <a:solidFill>
                  <a:srgbClr val="FF6D02"/>
                </a:solidFill>
                <a:latin typeface="+mj-lt"/>
              </a:rPr>
              <a:t>Side Bar</a:t>
            </a:r>
            <a:r>
              <a:rPr lang="en-US" altLang="en-US" sz="1600" dirty="0">
                <a:solidFill>
                  <a:srgbClr val="333333"/>
                </a:solidFill>
                <a:latin typeface="+mj-lt"/>
              </a:rPr>
              <a:t>- Contains the </a:t>
            </a:r>
            <a:r>
              <a:rPr lang="en-US" altLang="en-US" sz="1600" dirty="0">
                <a:solidFill>
                  <a:srgbClr val="FF6D02"/>
                </a:solidFill>
                <a:latin typeface="+mj-lt"/>
              </a:rPr>
              <a:t>Data pane </a:t>
            </a:r>
            <a:r>
              <a:rPr lang="en-US" altLang="en-US" sz="1600" dirty="0">
                <a:solidFill>
                  <a:srgbClr val="333333"/>
                </a:solidFill>
                <a:latin typeface="+mj-lt"/>
              </a:rPr>
              <a:t>and the </a:t>
            </a:r>
            <a:r>
              <a:rPr lang="en-US" altLang="en-US" sz="1600" dirty="0">
                <a:solidFill>
                  <a:srgbClr val="FF6D02"/>
                </a:solidFill>
                <a:latin typeface="+mj-lt"/>
              </a:rPr>
              <a:t>Analytics pane.</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G.</a:t>
            </a:r>
            <a:r>
              <a:rPr lang="en-US" altLang="en-US" sz="1600" dirty="0">
                <a:solidFill>
                  <a:srgbClr val="333333"/>
                </a:solidFill>
                <a:latin typeface="+mj-lt"/>
              </a:rPr>
              <a:t> Data Source page - view and manipulate your data. </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H.</a:t>
            </a:r>
            <a:r>
              <a:rPr lang="en-US" altLang="en-US" sz="1600" dirty="0">
                <a:solidFill>
                  <a:srgbClr val="333333"/>
                </a:solidFill>
                <a:latin typeface="+mj-lt"/>
              </a:rPr>
              <a:t> </a:t>
            </a:r>
            <a:r>
              <a:rPr lang="en-US" altLang="en-US" sz="1600" dirty="0">
                <a:solidFill>
                  <a:srgbClr val="FF6D02"/>
                </a:solidFill>
                <a:latin typeface="+mj-lt"/>
              </a:rPr>
              <a:t>Status bar </a:t>
            </a:r>
            <a:r>
              <a:rPr lang="en-US" altLang="en-US" sz="1600" dirty="0">
                <a:solidFill>
                  <a:srgbClr val="333333"/>
                </a:solidFill>
                <a:latin typeface="+mj-lt"/>
              </a:rPr>
              <a:t>- Displays information about the current view.</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I.</a:t>
            </a:r>
            <a:r>
              <a:rPr lang="en-US" altLang="en-US" sz="1600" dirty="0">
                <a:solidFill>
                  <a:srgbClr val="333333"/>
                </a:solidFill>
                <a:latin typeface="+mj-lt"/>
              </a:rPr>
              <a:t> </a:t>
            </a:r>
            <a:r>
              <a:rPr lang="en-US" altLang="en-US" sz="1600" dirty="0">
                <a:solidFill>
                  <a:srgbClr val="FF6D02"/>
                </a:solidFill>
                <a:latin typeface="+mj-lt"/>
              </a:rPr>
              <a:t>Sheet</a:t>
            </a:r>
            <a:r>
              <a:rPr lang="en-US" altLang="en-US" sz="1600" dirty="0">
                <a:solidFill>
                  <a:srgbClr val="333333"/>
                </a:solidFill>
                <a:latin typeface="+mj-lt"/>
              </a:rPr>
              <a:t> </a:t>
            </a:r>
            <a:r>
              <a:rPr lang="en-US" altLang="en-US" sz="1600" dirty="0">
                <a:solidFill>
                  <a:srgbClr val="FF6D02"/>
                </a:solidFill>
                <a:latin typeface="+mj-lt"/>
              </a:rPr>
              <a:t>tabs</a:t>
            </a:r>
            <a:r>
              <a:rPr lang="en-US" altLang="en-US" sz="1600" dirty="0">
                <a:solidFill>
                  <a:srgbClr val="333333"/>
                </a:solidFill>
                <a:latin typeface="+mj-lt"/>
              </a:rPr>
              <a:t> - Tabs represent each sheet (worksheets, dashboards, and stories) in your workbook.</a:t>
            </a:r>
            <a:endParaRPr lang="en-US" altLang="en-US" dirty="0">
              <a:latin typeface="+mj-lt"/>
            </a:endParaRPr>
          </a:p>
        </p:txBody>
      </p:sp>
      <p:sp>
        <p:nvSpPr>
          <p:cNvPr id="2" name="Slide Number Placeholder 1">
            <a:extLst>
              <a:ext uri="{FF2B5EF4-FFF2-40B4-BE49-F238E27FC236}">
                <a16:creationId xmlns:a16="http://schemas.microsoft.com/office/drawing/2014/main" id="{9B6D65CD-6326-3A4A-8D94-699BF5797CCD}"/>
              </a:ext>
            </a:extLst>
          </p:cNvPr>
          <p:cNvSpPr>
            <a:spLocks noGrp="1"/>
          </p:cNvSpPr>
          <p:nvPr>
            <p:ph type="sldNum" sz="quarter" idx="12"/>
          </p:nvPr>
        </p:nvSpPr>
        <p:spPr/>
        <p:txBody>
          <a:bodyPr/>
          <a:lstStyle/>
          <a:p>
            <a:fld id="{07A04D6F-4389-C645-AE2A-A6C68DECBBDE}" type="slidenum">
              <a:rPr lang="en-US" smtClean="0"/>
              <a:pPr/>
              <a:t>15</a:t>
            </a:fld>
            <a:endParaRPr lang="en-US"/>
          </a:p>
        </p:txBody>
      </p:sp>
      <p:pic>
        <p:nvPicPr>
          <p:cNvPr id="9" name="Picture 8">
            <a:extLst>
              <a:ext uri="{FF2B5EF4-FFF2-40B4-BE49-F238E27FC236}">
                <a16:creationId xmlns:a16="http://schemas.microsoft.com/office/drawing/2014/main" id="{5768C2BA-90AF-4DE2-A70A-E331FC426111}"/>
              </a:ext>
            </a:extLst>
          </p:cNvPr>
          <p:cNvPicPr>
            <a:picLocks noChangeAspect="1"/>
          </p:cNvPicPr>
          <p:nvPr/>
        </p:nvPicPr>
        <p:blipFill>
          <a:blip r:embed="rId2"/>
          <a:stretch>
            <a:fillRect/>
          </a:stretch>
        </p:blipFill>
        <p:spPr>
          <a:xfrm>
            <a:off x="6554363" y="660828"/>
            <a:ext cx="5499737" cy="5137271"/>
          </a:xfrm>
          <a:prstGeom prst="rect">
            <a:avLst/>
          </a:prstGeom>
        </p:spPr>
      </p:pic>
      <p:sp>
        <p:nvSpPr>
          <p:cNvPr id="10" name="Rectangle 9">
            <a:extLst>
              <a:ext uri="{FF2B5EF4-FFF2-40B4-BE49-F238E27FC236}">
                <a16:creationId xmlns:a16="http://schemas.microsoft.com/office/drawing/2014/main" id="{A3020E69-C94C-4D8B-BEF3-CEA58C831E80}"/>
              </a:ext>
            </a:extLst>
          </p:cNvPr>
          <p:cNvSpPr/>
          <p:nvPr/>
        </p:nvSpPr>
        <p:spPr>
          <a:xfrm>
            <a:off x="1146786" y="6043283"/>
            <a:ext cx="6820263" cy="307777"/>
          </a:xfrm>
          <a:prstGeom prst="rect">
            <a:avLst/>
          </a:prstGeom>
        </p:spPr>
        <p:txBody>
          <a:bodyPr wrap="square">
            <a:spAutoFit/>
          </a:bodyPr>
          <a:lstStyle/>
          <a:p>
            <a:r>
              <a:rPr lang="en-SG" sz="1400" i="1" dirty="0">
                <a:solidFill>
                  <a:srgbClr val="EC6841"/>
                </a:solidFill>
                <a:latin typeface="Calibri"/>
              </a:rPr>
              <a:t>Source: https://help.tableau.com/current/pro/desktop/en-us/environment_workspace.htm</a:t>
            </a:r>
          </a:p>
        </p:txBody>
      </p:sp>
    </p:spTree>
    <p:extLst>
      <p:ext uri="{BB962C8B-B14F-4D97-AF65-F5344CB8AC3E}">
        <p14:creationId xmlns:p14="http://schemas.microsoft.com/office/powerpoint/2010/main" val="2416693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75855-1311-4446-9F0C-1BFEC864668E}"/>
              </a:ext>
            </a:extLst>
          </p:cNvPr>
          <p:cNvSpPr>
            <a:spLocks noGrp="1"/>
          </p:cNvSpPr>
          <p:nvPr>
            <p:ph type="title"/>
          </p:nvPr>
        </p:nvSpPr>
        <p:spPr>
          <a:xfrm>
            <a:off x="633600" y="365125"/>
            <a:ext cx="11159544" cy="845489"/>
          </a:xfrm>
        </p:spPr>
        <p:txBody>
          <a:bodyPr/>
          <a:lstStyle/>
          <a:p>
            <a:r>
              <a:rPr lang="en-SG" altLang="en-US" sz="2800" dirty="0">
                <a:ea typeface="ヒラギノ角ゴ Pro W3"/>
                <a:cs typeface="ヒラギノ角ゴ Pro W3"/>
              </a:rPr>
              <a:t>Tableau File Extension</a:t>
            </a:r>
          </a:p>
        </p:txBody>
      </p:sp>
      <p:sp>
        <p:nvSpPr>
          <p:cNvPr id="3" name="Slide Number Placeholder 2">
            <a:extLst>
              <a:ext uri="{FF2B5EF4-FFF2-40B4-BE49-F238E27FC236}">
                <a16:creationId xmlns:a16="http://schemas.microsoft.com/office/drawing/2014/main" id="{81B5E358-999B-0548-99D6-83ED2133CFF6}"/>
              </a:ext>
            </a:extLst>
          </p:cNvPr>
          <p:cNvSpPr>
            <a:spLocks noGrp="1"/>
          </p:cNvSpPr>
          <p:nvPr>
            <p:ph type="sldNum" sz="quarter" idx="12"/>
          </p:nvPr>
        </p:nvSpPr>
        <p:spPr>
          <a:xfrm>
            <a:off x="645017" y="6240439"/>
            <a:ext cx="2743200" cy="365125"/>
          </a:xfrm>
        </p:spPr>
        <p:txBody>
          <a:bodyPr/>
          <a:lstStyle/>
          <a:p>
            <a:fld id="{07A04D6F-4389-C645-AE2A-A6C68DECBBDE}" type="slidenum">
              <a:rPr lang="en-US" smtClean="0"/>
              <a:pPr/>
              <a:t>16</a:t>
            </a:fld>
            <a:endParaRPr lang="en-US" dirty="0"/>
          </a:p>
        </p:txBody>
      </p:sp>
      <p:graphicFrame>
        <p:nvGraphicFramePr>
          <p:cNvPr id="5" name="Table 5">
            <a:extLst>
              <a:ext uri="{FF2B5EF4-FFF2-40B4-BE49-F238E27FC236}">
                <a16:creationId xmlns:a16="http://schemas.microsoft.com/office/drawing/2014/main" id="{17828901-3703-4C4C-A39D-B279C7812618}"/>
              </a:ext>
            </a:extLst>
          </p:cNvPr>
          <p:cNvGraphicFramePr>
            <a:graphicFrameLocks noGrp="1"/>
          </p:cNvGraphicFramePr>
          <p:nvPr>
            <p:ph type="tbl" sz="quarter" idx="13"/>
            <p:extLst>
              <p:ext uri="{D42A27DB-BD31-4B8C-83A1-F6EECF244321}">
                <p14:modId xmlns:p14="http://schemas.microsoft.com/office/powerpoint/2010/main" val="2421374198"/>
              </p:ext>
            </p:extLst>
          </p:nvPr>
        </p:nvGraphicFramePr>
        <p:xfrm>
          <a:off x="853247" y="1296058"/>
          <a:ext cx="11024900" cy="5010080"/>
        </p:xfrm>
        <a:graphic>
          <a:graphicData uri="http://schemas.openxmlformats.org/drawingml/2006/table">
            <a:tbl>
              <a:tblPr firstRow="1" bandRow="1">
                <a:tableStyleId>{85BE263C-DBD7-4A20-BB59-AAB30ACAA65A}</a:tableStyleId>
              </a:tblPr>
              <a:tblGrid>
                <a:gridCol w="1130550">
                  <a:extLst>
                    <a:ext uri="{9D8B030D-6E8A-4147-A177-3AD203B41FA5}">
                      <a16:colId xmlns:a16="http://schemas.microsoft.com/office/drawing/2014/main" val="913827009"/>
                    </a:ext>
                  </a:extLst>
                </a:gridCol>
                <a:gridCol w="1193605">
                  <a:extLst>
                    <a:ext uri="{9D8B030D-6E8A-4147-A177-3AD203B41FA5}">
                      <a16:colId xmlns:a16="http://schemas.microsoft.com/office/drawing/2014/main" val="519639266"/>
                    </a:ext>
                  </a:extLst>
                </a:gridCol>
                <a:gridCol w="8700745">
                  <a:extLst>
                    <a:ext uri="{9D8B030D-6E8A-4147-A177-3AD203B41FA5}">
                      <a16:colId xmlns:a16="http://schemas.microsoft.com/office/drawing/2014/main" val="3758218726"/>
                    </a:ext>
                  </a:extLst>
                </a:gridCol>
              </a:tblGrid>
              <a:tr h="518812">
                <a:tc>
                  <a:txBody>
                    <a:bodyPr/>
                    <a:lstStyle/>
                    <a:p>
                      <a:r>
                        <a:rPr lang="en-SG" sz="1400" b="1" kern="1200" dirty="0">
                          <a:solidFill>
                            <a:schemeClr val="lt1"/>
                          </a:solidFill>
                          <a:latin typeface="Montserrat" pitchFamily="2" charset="77"/>
                          <a:ea typeface="+mn-ea"/>
                          <a:cs typeface="+mn-cs"/>
                        </a:rPr>
                        <a:t>File </a:t>
                      </a:r>
                    </a:p>
                    <a:p>
                      <a:r>
                        <a:rPr lang="en-SG" sz="1400" b="1" kern="1200" dirty="0">
                          <a:solidFill>
                            <a:schemeClr val="lt1"/>
                          </a:solidFill>
                          <a:latin typeface="Montserrat" pitchFamily="2" charset="77"/>
                          <a:ea typeface="+mn-ea"/>
                          <a:cs typeface="+mn-cs"/>
                        </a:rPr>
                        <a:t>Type</a:t>
                      </a:r>
                    </a:p>
                  </a:txBody>
                  <a:tcPr marL="12744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r>
                        <a:rPr lang="en-SG" sz="1400" b="1" kern="1200" dirty="0">
                          <a:solidFill>
                            <a:schemeClr val="lt1"/>
                          </a:solidFill>
                          <a:latin typeface="Montserrat" pitchFamily="2" charset="77"/>
                          <a:ea typeface="+mn-ea"/>
                          <a:cs typeface="+mn-cs"/>
                        </a:rPr>
                        <a:t>File </a:t>
                      </a:r>
                    </a:p>
                    <a:p>
                      <a:r>
                        <a:rPr lang="en-SG" sz="1400" b="1" kern="1200" dirty="0">
                          <a:solidFill>
                            <a:schemeClr val="lt1"/>
                          </a:solidFill>
                          <a:latin typeface="Montserrat" pitchFamily="2" charset="77"/>
                          <a:ea typeface="+mn-ea"/>
                          <a:cs typeface="+mn-cs"/>
                        </a:rPr>
                        <a:t>Extension</a:t>
                      </a:r>
                    </a:p>
                  </a:txBody>
                  <a:tcPr marL="12744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kern="1200" dirty="0">
                          <a:solidFill>
                            <a:schemeClr val="lt1"/>
                          </a:solidFill>
                          <a:latin typeface="Montserrat" pitchFamily="2" charset="77"/>
                          <a:ea typeface="+mn-ea"/>
                          <a:cs typeface="+mn-cs"/>
                        </a:rPr>
                        <a:t>Purpose</a:t>
                      </a:r>
                      <a:endParaRPr lang="en-US" sz="1400" b="1" i="0" dirty="0">
                        <a:latin typeface="Montserrat" pitchFamily="2" charset="77"/>
                      </a:endParaRPr>
                    </a:p>
                  </a:txBody>
                  <a:tcPr marL="127440" anchor="ctr">
                    <a:lnL>
                      <a:noFill/>
                    </a:lnL>
                    <a:lnR>
                      <a:noFill/>
                    </a:lnR>
                    <a:lnT w="254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191947547"/>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Workbook</a:t>
                      </a:r>
                      <a:endParaRPr lang="en-SG" sz="1400" dirty="0"/>
                    </a:p>
                  </a:txBody>
                  <a:tcPr marL="127440" anchor="ctr">
                    <a:lnT w="25400" cmpd="sng">
                      <a:noFill/>
                    </a:lnT>
                  </a:tcPr>
                </a:tc>
                <a:tc>
                  <a:txBody>
                    <a:bodyPr/>
                    <a:lstStyle/>
                    <a:p>
                      <a:r>
                        <a:rPr lang="en-SG" sz="1400" dirty="0"/>
                        <a:t>.</a:t>
                      </a:r>
                      <a:r>
                        <a:rPr lang="en-SG" sz="1400" dirty="0" err="1"/>
                        <a:t>twb</a:t>
                      </a:r>
                      <a:endParaRPr lang="en-SG" sz="1400" dirty="0"/>
                    </a:p>
                  </a:txBody>
                  <a:tcPr marL="127440" anchor="ctr">
                    <a:lnT w="25400" cmpd="sng">
                      <a:noFill/>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It contains information on each sheet and dashboard that is present in a workbook. It has the details of the fields which are used in each view and the formula applied to the aggregation of the measures. It also has the formatting and styles applied. It also contains the data source connection information and any metadata information created for that connection.</a:t>
                      </a:r>
                      <a:endParaRPr lang="en-US" sz="1400" dirty="0">
                        <a:latin typeface="Montserrat" pitchFamily="2" charset="77"/>
                      </a:endParaRPr>
                    </a:p>
                  </a:txBody>
                  <a:tcPr marL="127440" anchor="ctr">
                    <a:lnT w="25400" cmpd="sng">
                      <a:noFill/>
                    </a:lnT>
                  </a:tcPr>
                </a:tc>
                <a:extLst>
                  <a:ext uri="{0D108BD9-81ED-4DB2-BD59-A6C34878D82A}">
                    <a16:rowId xmlns:a16="http://schemas.microsoft.com/office/drawing/2014/main" val="2329074417"/>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Packaged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Workbook</a:t>
                      </a:r>
                      <a:endParaRPr lang="en-SG" sz="1400" dirty="0"/>
                    </a:p>
                  </a:txBody>
                  <a:tcPr marL="127440" anchor="ctr"/>
                </a:tc>
                <a:tc>
                  <a:txBody>
                    <a:bodyPr/>
                    <a:lstStyle/>
                    <a:p>
                      <a:r>
                        <a:rPr lang="en-SG" sz="1400" dirty="0"/>
                        <a:t>.</a:t>
                      </a:r>
                      <a:r>
                        <a:rPr lang="en-SG" sz="1400" dirty="0" err="1"/>
                        <a:t>twbx</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This file format contains the details of workbook as well as the local data that is used in the analysis. Its purpose is to be share with other Tableau desktop or Tableau reader users assuming it does not need data from the server.</a:t>
                      </a:r>
                      <a:endParaRPr lang="en-US" sz="1400" dirty="0">
                        <a:latin typeface="Montserrat" pitchFamily="2" charset="77"/>
                      </a:endParaRPr>
                    </a:p>
                  </a:txBody>
                  <a:tcPr marL="127440" anchor="ctr"/>
                </a:tc>
                <a:extLst>
                  <a:ext uri="{0D108BD9-81ED-4DB2-BD59-A6C34878D82A}">
                    <a16:rowId xmlns:a16="http://schemas.microsoft.com/office/drawing/2014/main" val="1290718997"/>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source</a:t>
                      </a:r>
                      <a:endParaRPr lang="en-SG" sz="1400" dirty="0"/>
                    </a:p>
                  </a:txBody>
                  <a:tcPr marL="127440" anchor="ctr"/>
                </a:tc>
                <a:tc>
                  <a:txBody>
                    <a:bodyPr/>
                    <a:lstStyle/>
                    <a:p>
                      <a:r>
                        <a:rPr lang="en-SG" sz="1400" dirty="0"/>
                        <a:t>.</a:t>
                      </a:r>
                      <a:r>
                        <a:rPr lang="en-SG" sz="1400" dirty="0" err="1"/>
                        <a:t>tds</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The details of the connection used to create the tableau report are stored in this file. In the connection details it stores the source type(excel/relational/sap etc.) as well as the data types of the columns.</a:t>
                      </a:r>
                      <a:endParaRPr lang="en-US" sz="1400" dirty="0">
                        <a:latin typeface="Montserrat" pitchFamily="2" charset="77"/>
                      </a:endParaRPr>
                    </a:p>
                  </a:txBody>
                  <a:tcPr marL="127440" anchor="ctr"/>
                </a:tc>
                <a:extLst>
                  <a:ext uri="{0D108BD9-81ED-4DB2-BD59-A6C34878D82A}">
                    <a16:rowId xmlns:a16="http://schemas.microsoft.com/office/drawing/2014/main" val="906735639"/>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Packaged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Data source</a:t>
                      </a:r>
                      <a:endParaRPr lang="en-SG" sz="1400" dirty="0"/>
                    </a:p>
                  </a:txBody>
                  <a:tcPr marL="127440" anchor="ctr"/>
                </a:tc>
                <a:tc>
                  <a:txBody>
                    <a:bodyPr/>
                    <a:lstStyle/>
                    <a:p>
                      <a:r>
                        <a:rPr lang="en-SG" sz="1400" dirty="0"/>
                        <a:t>.</a:t>
                      </a:r>
                      <a:r>
                        <a:rPr lang="en-SG" sz="1400" dirty="0" err="1"/>
                        <a:t>tdsx</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This file is similar to the .</a:t>
                      </a:r>
                      <a:r>
                        <a:rPr lang="en-SG" sz="1400" dirty="0" err="1"/>
                        <a:t>tds</a:t>
                      </a:r>
                      <a:r>
                        <a:rPr lang="en-SG" sz="1400" dirty="0"/>
                        <a:t> file with the addition of data along with the connection details.</a:t>
                      </a:r>
                      <a:endParaRPr lang="en-US" sz="1400" dirty="0">
                        <a:latin typeface="Montserrat" pitchFamily="2" charset="77"/>
                      </a:endParaRPr>
                    </a:p>
                  </a:txBody>
                  <a:tcPr marL="127440" anchor="ctr"/>
                </a:tc>
                <a:extLst>
                  <a:ext uri="{0D108BD9-81ED-4DB2-BD59-A6C34878D82A}">
                    <a16:rowId xmlns:a16="http://schemas.microsoft.com/office/drawing/2014/main" val="2359000270"/>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Extract </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a:t>
                      </a:r>
                      <a:r>
                        <a:rPr lang="en-SG" sz="1400" dirty="0" err="1"/>
                        <a:t>tde</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This file contains the data used in a .</a:t>
                      </a:r>
                      <a:r>
                        <a:rPr lang="en-SG" sz="1400" dirty="0" err="1"/>
                        <a:t>twb</a:t>
                      </a:r>
                      <a:r>
                        <a:rPr lang="en-SG" sz="1400" dirty="0"/>
                        <a:t> file in a highly compressed columnar data format. This helps in storage optimization. It also saves the aggregated calculations that are applied in the analysis. This file should be refreshed to get the updated data form the source. </a:t>
                      </a:r>
                    </a:p>
                  </a:txBody>
                  <a:tcPr marL="127440" anchor="ctr"/>
                </a:tc>
                <a:extLst>
                  <a:ext uri="{0D108BD9-81ED-4DB2-BD59-A6C34878D82A}">
                    <a16:rowId xmlns:a16="http://schemas.microsoft.com/office/drawing/2014/main" val="2785262282"/>
                  </a:ext>
                </a:extLst>
              </a:tr>
            </a:tbl>
          </a:graphicData>
        </a:graphic>
      </p:graphicFrame>
    </p:spTree>
    <p:extLst>
      <p:ext uri="{BB962C8B-B14F-4D97-AF65-F5344CB8AC3E}">
        <p14:creationId xmlns:p14="http://schemas.microsoft.com/office/powerpoint/2010/main" val="3766972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Join, Union, Pivot, Relationships &amp; Functions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17</a:t>
            </a:fld>
            <a:endParaRPr lang="en-US" dirty="0"/>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Union vs Join</a:t>
            </a:r>
          </a:p>
        </p:txBody>
      </p:sp>
      <p:graphicFrame>
        <p:nvGraphicFramePr>
          <p:cNvPr id="8" name="Table 7">
            <a:extLst>
              <a:ext uri="{FF2B5EF4-FFF2-40B4-BE49-F238E27FC236}">
                <a16:creationId xmlns:a16="http://schemas.microsoft.com/office/drawing/2014/main" id="{1D3F68F6-C07F-4E5F-A18F-D3D2E16BED96}"/>
              </a:ext>
            </a:extLst>
          </p:cNvPr>
          <p:cNvGraphicFramePr>
            <a:graphicFrameLocks noGrp="1"/>
          </p:cNvGraphicFramePr>
          <p:nvPr>
            <p:extLst>
              <p:ext uri="{D42A27DB-BD31-4B8C-83A1-F6EECF244321}">
                <p14:modId xmlns:p14="http://schemas.microsoft.com/office/powerpoint/2010/main" val="3872333455"/>
              </p:ext>
            </p:extLst>
          </p:nvPr>
        </p:nvGraphicFramePr>
        <p:xfrm>
          <a:off x="2222500" y="1952555"/>
          <a:ext cx="2652648"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9" name="Table 8">
            <a:extLst>
              <a:ext uri="{FF2B5EF4-FFF2-40B4-BE49-F238E27FC236}">
                <a16:creationId xmlns:a16="http://schemas.microsoft.com/office/drawing/2014/main" id="{FD7BC791-CBE8-4867-9618-6FE9C0C74F48}"/>
              </a:ext>
            </a:extLst>
          </p:cNvPr>
          <p:cNvGraphicFramePr>
            <a:graphicFrameLocks noGrp="1"/>
          </p:cNvGraphicFramePr>
          <p:nvPr>
            <p:extLst>
              <p:ext uri="{D42A27DB-BD31-4B8C-83A1-F6EECF244321}">
                <p14:modId xmlns:p14="http://schemas.microsoft.com/office/powerpoint/2010/main" val="1422057228"/>
              </p:ext>
            </p:extLst>
          </p:nvPr>
        </p:nvGraphicFramePr>
        <p:xfrm>
          <a:off x="2222500" y="3392715"/>
          <a:ext cx="2652648"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20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Equal 7">
            <a:extLst>
              <a:ext uri="{FF2B5EF4-FFF2-40B4-BE49-F238E27FC236}">
                <a16:creationId xmlns:a16="http://schemas.microsoft.com/office/drawing/2014/main" id="{901DEAEA-16A2-44F5-B1AD-672EA5A54331}"/>
              </a:ext>
            </a:extLst>
          </p:cNvPr>
          <p:cNvSpPr/>
          <p:nvPr/>
        </p:nvSpPr>
        <p:spPr>
          <a:xfrm>
            <a:off x="3343652" y="4184803"/>
            <a:ext cx="529208" cy="529208"/>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black"/>
              </a:solidFill>
              <a:latin typeface="Calibri"/>
            </a:endParaRPr>
          </a:p>
        </p:txBody>
      </p:sp>
      <p:sp>
        <p:nvSpPr>
          <p:cNvPr id="11" name="Plus 8">
            <a:extLst>
              <a:ext uri="{FF2B5EF4-FFF2-40B4-BE49-F238E27FC236}">
                <a16:creationId xmlns:a16="http://schemas.microsoft.com/office/drawing/2014/main" id="{0C4C3A7A-52D6-4A13-BB5F-3A1DAC41D7CE}"/>
              </a:ext>
            </a:extLst>
          </p:cNvPr>
          <p:cNvSpPr/>
          <p:nvPr/>
        </p:nvSpPr>
        <p:spPr>
          <a:xfrm>
            <a:off x="3224788" y="2744643"/>
            <a:ext cx="648072" cy="648072"/>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12" name="Table 11">
            <a:extLst>
              <a:ext uri="{FF2B5EF4-FFF2-40B4-BE49-F238E27FC236}">
                <a16:creationId xmlns:a16="http://schemas.microsoft.com/office/drawing/2014/main" id="{93098C1F-1C52-4D65-BDC8-2255596BB076}"/>
              </a:ext>
            </a:extLst>
          </p:cNvPr>
          <p:cNvGraphicFramePr>
            <a:graphicFrameLocks noGrp="1"/>
          </p:cNvGraphicFramePr>
          <p:nvPr>
            <p:extLst>
              <p:ext uri="{D42A27DB-BD31-4B8C-83A1-F6EECF244321}">
                <p14:modId xmlns:p14="http://schemas.microsoft.com/office/powerpoint/2010/main" val="3072726961"/>
              </p:ext>
            </p:extLst>
          </p:nvPr>
        </p:nvGraphicFramePr>
        <p:xfrm>
          <a:off x="2222500" y="4759918"/>
          <a:ext cx="2652648" cy="1143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20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3" name="TextBox 12">
            <a:extLst>
              <a:ext uri="{FF2B5EF4-FFF2-40B4-BE49-F238E27FC236}">
                <a16:creationId xmlns:a16="http://schemas.microsoft.com/office/drawing/2014/main" id="{A19FB2E8-06C9-40D8-B802-3CF1126B37B5}"/>
              </a:ext>
            </a:extLst>
          </p:cNvPr>
          <p:cNvSpPr txBox="1"/>
          <p:nvPr/>
        </p:nvSpPr>
        <p:spPr>
          <a:xfrm>
            <a:off x="3021277" y="1505017"/>
            <a:ext cx="1055097" cy="461665"/>
          </a:xfrm>
          <a:prstGeom prst="rect">
            <a:avLst/>
          </a:prstGeom>
          <a:noFill/>
        </p:spPr>
        <p:txBody>
          <a:bodyPr wrap="none" rtlCol="0">
            <a:spAutoFit/>
          </a:bodyPr>
          <a:lstStyle/>
          <a:p>
            <a:pPr defTabSz="457189" eaLnBrk="0" fontAlgn="base" hangingPunct="0">
              <a:spcBef>
                <a:spcPct val="0"/>
              </a:spcBef>
              <a:spcAft>
                <a:spcPct val="0"/>
              </a:spcAft>
            </a:pPr>
            <a:r>
              <a:rPr lang="en-US" sz="2400" b="1" dirty="0">
                <a:solidFill>
                  <a:srgbClr val="FF0000"/>
                </a:solidFill>
                <a:latin typeface="Arial" panose="020B0604020202020204" pitchFamily="34" charset="0"/>
                <a:ea typeface="ヒラギノ角ゴ Pro W3"/>
              </a:rPr>
              <a:t>Union</a:t>
            </a:r>
            <a:endParaRPr lang="en-SG" sz="2400" b="1" dirty="0">
              <a:solidFill>
                <a:srgbClr val="FF0000"/>
              </a:solidFill>
              <a:latin typeface="Arial" panose="020B0604020202020204" pitchFamily="34" charset="0"/>
              <a:ea typeface="ヒラギノ角ゴ Pro W3"/>
            </a:endParaRPr>
          </a:p>
        </p:txBody>
      </p:sp>
      <p:sp>
        <p:nvSpPr>
          <p:cNvPr id="14" name="TextBox 13">
            <a:extLst>
              <a:ext uri="{FF2B5EF4-FFF2-40B4-BE49-F238E27FC236}">
                <a16:creationId xmlns:a16="http://schemas.microsoft.com/office/drawing/2014/main" id="{BA7C9A09-CBC2-4AC9-A4E5-14140EF36127}"/>
              </a:ext>
            </a:extLst>
          </p:cNvPr>
          <p:cNvSpPr txBox="1"/>
          <p:nvPr/>
        </p:nvSpPr>
        <p:spPr>
          <a:xfrm>
            <a:off x="2013787" y="6211827"/>
            <a:ext cx="3070071"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ea typeface="ヒラギノ角ゴ Pro W3"/>
              </a:rPr>
              <a:t>Adding rows to existing data</a:t>
            </a:r>
            <a:endParaRPr lang="en-SG" dirty="0">
              <a:solidFill>
                <a:srgbClr val="01385B"/>
              </a:solidFill>
              <a:latin typeface="Arial" panose="020B0604020202020204" pitchFamily="34" charset="0"/>
              <a:ea typeface="ヒラギノ角ゴ Pro W3"/>
            </a:endParaRPr>
          </a:p>
        </p:txBody>
      </p:sp>
      <p:cxnSp>
        <p:nvCxnSpPr>
          <p:cNvPr id="15" name="Straight Connector 14">
            <a:extLst>
              <a:ext uri="{FF2B5EF4-FFF2-40B4-BE49-F238E27FC236}">
                <a16:creationId xmlns:a16="http://schemas.microsoft.com/office/drawing/2014/main" id="{E497391B-E20A-4FDC-B2D5-92B5D943BEC8}"/>
              </a:ext>
            </a:extLst>
          </p:cNvPr>
          <p:cNvCxnSpPr/>
          <p:nvPr/>
        </p:nvCxnSpPr>
        <p:spPr>
          <a:xfrm>
            <a:off x="6096000" y="1531308"/>
            <a:ext cx="0" cy="5049852"/>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6" name="Table 15">
            <a:extLst>
              <a:ext uri="{FF2B5EF4-FFF2-40B4-BE49-F238E27FC236}">
                <a16:creationId xmlns:a16="http://schemas.microsoft.com/office/drawing/2014/main" id="{08D5D30D-03D6-4745-BEEA-CEDB828BAE1F}"/>
              </a:ext>
            </a:extLst>
          </p:cNvPr>
          <p:cNvGraphicFramePr>
            <a:graphicFrameLocks noGrp="1"/>
          </p:cNvGraphicFramePr>
          <p:nvPr>
            <p:extLst>
              <p:ext uri="{D42A27DB-BD31-4B8C-83A1-F6EECF244321}">
                <p14:modId xmlns:p14="http://schemas.microsoft.com/office/powerpoint/2010/main" val="1707566936"/>
              </p:ext>
            </p:extLst>
          </p:nvPr>
        </p:nvGraphicFramePr>
        <p:xfrm>
          <a:off x="6789305" y="1952555"/>
          <a:ext cx="2652648"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7" name="Table 16">
            <a:extLst>
              <a:ext uri="{FF2B5EF4-FFF2-40B4-BE49-F238E27FC236}">
                <a16:creationId xmlns:a16="http://schemas.microsoft.com/office/drawing/2014/main" id="{BDC50F7E-77D1-44B2-A538-F6DC74B54AE0}"/>
              </a:ext>
            </a:extLst>
          </p:cNvPr>
          <p:cNvGraphicFramePr>
            <a:graphicFrameLocks noGrp="1"/>
          </p:cNvGraphicFramePr>
          <p:nvPr>
            <p:extLst>
              <p:ext uri="{D42A27DB-BD31-4B8C-83A1-F6EECF244321}">
                <p14:modId xmlns:p14="http://schemas.microsoft.com/office/powerpoint/2010/main" val="815109266"/>
              </p:ext>
            </p:extLst>
          </p:nvPr>
        </p:nvGraphicFramePr>
        <p:xfrm>
          <a:off x="6789306" y="3392715"/>
          <a:ext cx="1917572"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1038288">
                  <a:extLst>
                    <a:ext uri="{9D8B030D-6E8A-4147-A177-3AD203B41FA5}">
                      <a16:colId xmlns:a16="http://schemas.microsoft.com/office/drawing/2014/main" val="20001"/>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Location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err="1">
                          <a:solidFill>
                            <a:sysClr val="windowText" lastClr="000000"/>
                          </a:solidFill>
                          <a:latin typeface="+mn-lt"/>
                          <a:ea typeface="+mn-ea"/>
                          <a:cs typeface="+mn-cs"/>
                        </a:rPr>
                        <a:t>Bedok</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8" name="Equal 16">
            <a:extLst>
              <a:ext uri="{FF2B5EF4-FFF2-40B4-BE49-F238E27FC236}">
                <a16:creationId xmlns:a16="http://schemas.microsoft.com/office/drawing/2014/main" id="{E1896912-4B1D-4705-AD44-112D899C0BA2}"/>
              </a:ext>
            </a:extLst>
          </p:cNvPr>
          <p:cNvSpPr/>
          <p:nvPr/>
        </p:nvSpPr>
        <p:spPr>
          <a:xfrm>
            <a:off x="7910457" y="4184803"/>
            <a:ext cx="529208" cy="529208"/>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black"/>
              </a:solidFill>
              <a:latin typeface="Calibri"/>
            </a:endParaRPr>
          </a:p>
        </p:txBody>
      </p:sp>
      <p:sp>
        <p:nvSpPr>
          <p:cNvPr id="19" name="Plus 17">
            <a:extLst>
              <a:ext uri="{FF2B5EF4-FFF2-40B4-BE49-F238E27FC236}">
                <a16:creationId xmlns:a16="http://schemas.microsoft.com/office/drawing/2014/main" id="{B7C4FB8B-8652-43BA-B666-8CD304FE2610}"/>
              </a:ext>
            </a:extLst>
          </p:cNvPr>
          <p:cNvSpPr/>
          <p:nvPr/>
        </p:nvSpPr>
        <p:spPr>
          <a:xfrm>
            <a:off x="7791593" y="2744643"/>
            <a:ext cx="648072" cy="648072"/>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20" name="Table 19">
            <a:extLst>
              <a:ext uri="{FF2B5EF4-FFF2-40B4-BE49-F238E27FC236}">
                <a16:creationId xmlns:a16="http://schemas.microsoft.com/office/drawing/2014/main" id="{64BF8398-D28D-42F1-B01C-42AE06C00C7E}"/>
              </a:ext>
            </a:extLst>
          </p:cNvPr>
          <p:cNvGraphicFramePr>
            <a:graphicFrameLocks noGrp="1"/>
          </p:cNvGraphicFramePr>
          <p:nvPr>
            <p:extLst>
              <p:ext uri="{D42A27DB-BD31-4B8C-83A1-F6EECF244321}">
                <p14:modId xmlns:p14="http://schemas.microsoft.com/office/powerpoint/2010/main" val="463193395"/>
              </p:ext>
            </p:extLst>
          </p:nvPr>
        </p:nvGraphicFramePr>
        <p:xfrm>
          <a:off x="6473673" y="4772310"/>
          <a:ext cx="3690936"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gridCol w="1038288">
                  <a:extLst>
                    <a:ext uri="{9D8B030D-6E8A-4147-A177-3AD203B41FA5}">
                      <a16:colId xmlns:a16="http://schemas.microsoft.com/office/drawing/2014/main" val="20003"/>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Location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err="1">
                          <a:solidFill>
                            <a:sysClr val="windowText" lastClr="000000"/>
                          </a:solidFill>
                          <a:latin typeface="+mn-lt"/>
                          <a:ea typeface="+mn-ea"/>
                          <a:cs typeface="+mn-cs"/>
                        </a:rPr>
                        <a:t>Bedok</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1" name="TextBox 20">
            <a:extLst>
              <a:ext uri="{FF2B5EF4-FFF2-40B4-BE49-F238E27FC236}">
                <a16:creationId xmlns:a16="http://schemas.microsoft.com/office/drawing/2014/main" id="{4DDA807D-F00A-45EB-88F2-22D518DD445A}"/>
              </a:ext>
            </a:extLst>
          </p:cNvPr>
          <p:cNvSpPr txBox="1"/>
          <p:nvPr/>
        </p:nvSpPr>
        <p:spPr>
          <a:xfrm>
            <a:off x="6580592" y="6211827"/>
            <a:ext cx="3493264"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ea typeface="ヒラギノ角ゴ Pro W3"/>
              </a:rPr>
              <a:t>Adding Columns to existing data</a:t>
            </a:r>
            <a:endParaRPr lang="en-SG" dirty="0">
              <a:solidFill>
                <a:srgbClr val="01385B"/>
              </a:solidFill>
              <a:latin typeface="Arial" panose="020B0604020202020204" pitchFamily="34" charset="0"/>
              <a:ea typeface="ヒラギノ角ゴ Pro W3"/>
            </a:endParaRPr>
          </a:p>
        </p:txBody>
      </p:sp>
      <p:sp>
        <p:nvSpPr>
          <p:cNvPr id="22" name="TextBox 21">
            <a:extLst>
              <a:ext uri="{FF2B5EF4-FFF2-40B4-BE49-F238E27FC236}">
                <a16:creationId xmlns:a16="http://schemas.microsoft.com/office/drawing/2014/main" id="{45CA0643-1079-4472-9E13-87A383207984}"/>
              </a:ext>
            </a:extLst>
          </p:cNvPr>
          <p:cNvSpPr txBox="1"/>
          <p:nvPr/>
        </p:nvSpPr>
        <p:spPr>
          <a:xfrm>
            <a:off x="7647514" y="1520978"/>
            <a:ext cx="816249" cy="461665"/>
          </a:xfrm>
          <a:prstGeom prst="rect">
            <a:avLst/>
          </a:prstGeom>
          <a:noFill/>
        </p:spPr>
        <p:txBody>
          <a:bodyPr wrap="none" rtlCol="0">
            <a:spAutoFit/>
          </a:bodyPr>
          <a:lstStyle/>
          <a:p>
            <a:pPr defTabSz="457189" eaLnBrk="0" fontAlgn="base" hangingPunct="0">
              <a:spcBef>
                <a:spcPct val="0"/>
              </a:spcBef>
              <a:spcAft>
                <a:spcPct val="0"/>
              </a:spcAft>
            </a:pPr>
            <a:r>
              <a:rPr lang="en-US" sz="2400" b="1" dirty="0">
                <a:solidFill>
                  <a:srgbClr val="FF0000"/>
                </a:solidFill>
                <a:latin typeface="Arial" panose="020B0604020202020204" pitchFamily="34" charset="0"/>
                <a:ea typeface="ヒラギノ角ゴ Pro W3"/>
              </a:rPr>
              <a:t>Join</a:t>
            </a:r>
            <a:endParaRPr lang="en-SG" sz="2400" b="1" dirty="0">
              <a:solidFill>
                <a:srgbClr val="FF0000"/>
              </a:solidFill>
              <a:latin typeface="Arial" panose="020B0604020202020204" pitchFamily="34" charset="0"/>
              <a:ea typeface="ヒラギノ角ゴ Pro W3"/>
            </a:endParaRPr>
          </a:p>
        </p:txBody>
      </p:sp>
    </p:spTree>
    <p:extLst>
      <p:ext uri="{BB962C8B-B14F-4D97-AF65-F5344CB8AC3E}">
        <p14:creationId xmlns:p14="http://schemas.microsoft.com/office/powerpoint/2010/main" val="1267222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Join Types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18</a:t>
            </a:fld>
            <a:endParaRPr lang="en-US" dirty="0"/>
          </a:p>
        </p:txBody>
      </p:sp>
      <p:graphicFrame>
        <p:nvGraphicFramePr>
          <p:cNvPr id="23" name="Table 22">
            <a:extLst>
              <a:ext uri="{FF2B5EF4-FFF2-40B4-BE49-F238E27FC236}">
                <a16:creationId xmlns:a16="http://schemas.microsoft.com/office/drawing/2014/main" id="{9C539AF7-C2A0-4AB5-8397-EC0FAA2B43D8}"/>
              </a:ext>
            </a:extLst>
          </p:cNvPr>
          <p:cNvGraphicFramePr>
            <a:graphicFrameLocks noGrp="1"/>
          </p:cNvGraphicFramePr>
          <p:nvPr/>
        </p:nvGraphicFramePr>
        <p:xfrm>
          <a:off x="4444003" y="1375956"/>
          <a:ext cx="1509840" cy="148336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1069785">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4" name="TextBox 23">
            <a:extLst>
              <a:ext uri="{FF2B5EF4-FFF2-40B4-BE49-F238E27FC236}">
                <a16:creationId xmlns:a16="http://schemas.microsoft.com/office/drawing/2014/main" id="{14C51484-3EA9-4BDA-971E-D3AB215214DF}"/>
              </a:ext>
            </a:extLst>
          </p:cNvPr>
          <p:cNvSpPr txBox="1"/>
          <p:nvPr/>
        </p:nvSpPr>
        <p:spPr>
          <a:xfrm>
            <a:off x="4403319" y="998280"/>
            <a:ext cx="1591205"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Primary Table</a:t>
            </a:r>
            <a:endParaRPr lang="en-SG" dirty="0">
              <a:solidFill>
                <a:prstClr val="black"/>
              </a:solidFill>
              <a:latin typeface="Arial" panose="020B0604020202020204" pitchFamily="34" charset="0"/>
              <a:ea typeface="ヒラギノ角ゴ Pro W3"/>
            </a:endParaRPr>
          </a:p>
        </p:txBody>
      </p:sp>
      <p:graphicFrame>
        <p:nvGraphicFramePr>
          <p:cNvPr id="25" name="Table 24">
            <a:extLst>
              <a:ext uri="{FF2B5EF4-FFF2-40B4-BE49-F238E27FC236}">
                <a16:creationId xmlns:a16="http://schemas.microsoft.com/office/drawing/2014/main" id="{4CE0656A-C570-45A9-ADA3-68104473C414}"/>
              </a:ext>
            </a:extLst>
          </p:cNvPr>
          <p:cNvGraphicFramePr>
            <a:graphicFrameLocks noGrp="1"/>
          </p:cNvGraphicFramePr>
          <p:nvPr/>
        </p:nvGraphicFramePr>
        <p:xfrm>
          <a:off x="6193161" y="1368276"/>
          <a:ext cx="1219835" cy="1483360"/>
        </p:xfrm>
        <a:graphic>
          <a:graphicData uri="http://schemas.openxmlformats.org/drawingml/2006/table">
            <a:tbl>
              <a:tblPr firstRow="1" bandRow="1">
                <a:tableStyleId>{775DCB02-9BB8-47FD-8907-85C794F793BA}</a:tableStyleId>
              </a:tblPr>
              <a:tblGrid>
                <a:gridCol w="440055">
                  <a:extLst>
                    <a:ext uri="{9D8B030D-6E8A-4147-A177-3AD203B41FA5}">
                      <a16:colId xmlns:a16="http://schemas.microsoft.com/office/drawing/2014/main" val="20000"/>
                    </a:ext>
                  </a:extLst>
                </a:gridCol>
                <a:gridCol w="779780">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North</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6" name="TextBox 25">
            <a:extLst>
              <a:ext uri="{FF2B5EF4-FFF2-40B4-BE49-F238E27FC236}">
                <a16:creationId xmlns:a16="http://schemas.microsoft.com/office/drawing/2014/main" id="{73597A95-9DA7-46B0-8549-D583F355EDCA}"/>
              </a:ext>
            </a:extLst>
          </p:cNvPr>
          <p:cNvSpPr txBox="1"/>
          <p:nvPr/>
        </p:nvSpPr>
        <p:spPr>
          <a:xfrm>
            <a:off x="5994526" y="990600"/>
            <a:ext cx="1898981"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Secondary Table</a:t>
            </a:r>
            <a:endParaRPr lang="en-SG" dirty="0">
              <a:solidFill>
                <a:prstClr val="black"/>
              </a:solidFill>
              <a:latin typeface="Arial" panose="020B0604020202020204" pitchFamily="34" charset="0"/>
              <a:ea typeface="ヒラギノ角ゴ Pro W3"/>
            </a:endParaRPr>
          </a:p>
        </p:txBody>
      </p:sp>
      <p:graphicFrame>
        <p:nvGraphicFramePr>
          <p:cNvPr id="27" name="Table 26">
            <a:extLst>
              <a:ext uri="{FF2B5EF4-FFF2-40B4-BE49-F238E27FC236}">
                <a16:creationId xmlns:a16="http://schemas.microsoft.com/office/drawing/2014/main" id="{FE6D603D-B119-42A8-9AEF-375B73F358AC}"/>
              </a:ext>
            </a:extLst>
          </p:cNvPr>
          <p:cNvGraphicFramePr>
            <a:graphicFrameLocks noGrp="1"/>
          </p:cNvGraphicFramePr>
          <p:nvPr/>
        </p:nvGraphicFramePr>
        <p:xfrm>
          <a:off x="1700950" y="3861048"/>
          <a:ext cx="1726757" cy="148336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579755">
                  <a:extLst>
                    <a:ext uri="{9D8B030D-6E8A-4147-A177-3AD203B41FA5}">
                      <a16:colId xmlns:a16="http://schemas.microsoft.com/office/drawing/2014/main" val="20001"/>
                    </a:ext>
                  </a:extLst>
                </a:gridCol>
                <a:gridCol w="706947">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i="1" dirty="0">
                          <a:solidFill>
                            <a:sysClr val="windowText" lastClr="000000"/>
                          </a:solidFill>
                        </a:rPr>
                        <a:t>null</a:t>
                      </a:r>
                      <a:endParaRPr lang="en-SG" sz="1300" b="1"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3"/>
                  </a:ext>
                </a:extLst>
              </a:tr>
            </a:tbl>
          </a:graphicData>
        </a:graphic>
      </p:graphicFrame>
      <p:sp>
        <p:nvSpPr>
          <p:cNvPr id="28" name="TextBox 27">
            <a:extLst>
              <a:ext uri="{FF2B5EF4-FFF2-40B4-BE49-F238E27FC236}">
                <a16:creationId xmlns:a16="http://schemas.microsoft.com/office/drawing/2014/main" id="{FFE1E5D8-8B0F-465D-B8D7-A715A07C0A08}"/>
              </a:ext>
            </a:extLst>
          </p:cNvPr>
          <p:cNvSpPr txBox="1"/>
          <p:nvPr/>
        </p:nvSpPr>
        <p:spPr>
          <a:xfrm>
            <a:off x="1520929" y="5734997"/>
            <a:ext cx="2281394"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Primary = “Master”</a:t>
            </a:r>
          </a:p>
          <a:p>
            <a:pPr defTabSz="457189" eaLnBrk="0" fontAlgn="base" hangingPunct="0">
              <a:spcBef>
                <a:spcPct val="0"/>
              </a:spcBef>
              <a:spcAft>
                <a:spcPct val="0"/>
              </a:spcAft>
            </a:pPr>
            <a:r>
              <a:rPr lang="en-US" dirty="0">
                <a:solidFill>
                  <a:srgbClr val="01385B"/>
                </a:solidFill>
                <a:latin typeface="Arial" panose="020B0604020202020204" pitchFamily="34" charset="0"/>
              </a:rPr>
              <a:t>Secondary = “Slave”</a:t>
            </a:r>
            <a:endParaRPr lang="en-SG" dirty="0">
              <a:solidFill>
                <a:srgbClr val="01385B"/>
              </a:solidFill>
              <a:latin typeface="Arial" panose="020B0604020202020204" pitchFamily="34" charset="0"/>
            </a:endParaRPr>
          </a:p>
        </p:txBody>
      </p:sp>
      <p:grpSp>
        <p:nvGrpSpPr>
          <p:cNvPr id="29" name="Group 28">
            <a:extLst>
              <a:ext uri="{FF2B5EF4-FFF2-40B4-BE49-F238E27FC236}">
                <a16:creationId xmlns:a16="http://schemas.microsoft.com/office/drawing/2014/main" id="{0294C89B-6187-450F-B8EB-2D3238C1D1FB}"/>
              </a:ext>
            </a:extLst>
          </p:cNvPr>
          <p:cNvGrpSpPr/>
          <p:nvPr/>
        </p:nvGrpSpPr>
        <p:grpSpPr>
          <a:xfrm>
            <a:off x="2563095" y="3362184"/>
            <a:ext cx="557104" cy="360040"/>
            <a:chOff x="1176193" y="3335586"/>
            <a:chExt cx="557104" cy="360040"/>
          </a:xfrm>
        </p:grpSpPr>
        <p:sp>
          <p:nvSpPr>
            <p:cNvPr id="30" name="Oval 29">
              <a:extLst>
                <a:ext uri="{FF2B5EF4-FFF2-40B4-BE49-F238E27FC236}">
                  <a16:creationId xmlns:a16="http://schemas.microsoft.com/office/drawing/2014/main" id="{79F6FFE9-72A6-46DF-BCB2-4E8D5F616EFD}"/>
                </a:ext>
              </a:extLst>
            </p:cNvPr>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31" name="Oval 30">
              <a:extLst>
                <a:ext uri="{FF2B5EF4-FFF2-40B4-BE49-F238E27FC236}">
                  <a16:creationId xmlns:a16="http://schemas.microsoft.com/office/drawing/2014/main" id="{2A2FFA47-004D-4BE1-9A48-63E09B8559DB}"/>
                </a:ext>
              </a:extLst>
            </p:cNvPr>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32" name="TextBox 31">
            <a:extLst>
              <a:ext uri="{FF2B5EF4-FFF2-40B4-BE49-F238E27FC236}">
                <a16:creationId xmlns:a16="http://schemas.microsoft.com/office/drawing/2014/main" id="{B5BE4254-F812-4F06-8670-89C8FFB72C4B}"/>
              </a:ext>
            </a:extLst>
          </p:cNvPr>
          <p:cNvSpPr txBox="1"/>
          <p:nvPr/>
        </p:nvSpPr>
        <p:spPr>
          <a:xfrm>
            <a:off x="1961434" y="3357537"/>
            <a:ext cx="569387"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Left</a:t>
            </a:r>
            <a:endParaRPr lang="en-SG" dirty="0">
              <a:solidFill>
                <a:prstClr val="black"/>
              </a:solidFill>
              <a:latin typeface="Arial" panose="020B0604020202020204" pitchFamily="34" charset="0"/>
              <a:ea typeface="ヒラギノ角ゴ Pro W3"/>
            </a:endParaRPr>
          </a:p>
        </p:txBody>
      </p:sp>
      <p:graphicFrame>
        <p:nvGraphicFramePr>
          <p:cNvPr id="33" name="Table 32">
            <a:extLst>
              <a:ext uri="{FF2B5EF4-FFF2-40B4-BE49-F238E27FC236}">
                <a16:creationId xmlns:a16="http://schemas.microsoft.com/office/drawing/2014/main" id="{58A52AE7-577F-48E4-B147-F91FA950C12D}"/>
              </a:ext>
            </a:extLst>
          </p:cNvPr>
          <p:cNvGraphicFramePr>
            <a:graphicFrameLocks noGrp="1"/>
          </p:cNvGraphicFramePr>
          <p:nvPr/>
        </p:nvGraphicFramePr>
        <p:xfrm>
          <a:off x="4071446" y="3861048"/>
          <a:ext cx="1910524" cy="1483360"/>
        </p:xfrm>
        <a:graphic>
          <a:graphicData uri="http://schemas.openxmlformats.org/drawingml/2006/table">
            <a:tbl>
              <a:tblPr firstRow="1" bandRow="1">
                <a:tableStyleId>{775DCB02-9BB8-47FD-8907-85C794F793BA}</a:tableStyleId>
              </a:tblPr>
              <a:tblGrid>
                <a:gridCol w="440055">
                  <a:extLst>
                    <a:ext uri="{9D8B030D-6E8A-4147-A177-3AD203B41FA5}">
                      <a16:colId xmlns:a16="http://schemas.microsoft.com/office/drawing/2014/main" val="20000"/>
                    </a:ext>
                  </a:extLst>
                </a:gridCol>
                <a:gridCol w="882777">
                  <a:extLst>
                    <a:ext uri="{9D8B030D-6E8A-4147-A177-3AD203B41FA5}">
                      <a16:colId xmlns:a16="http://schemas.microsoft.com/office/drawing/2014/main" val="20001"/>
                    </a:ext>
                  </a:extLst>
                </a:gridCol>
                <a:gridCol w="587692">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North</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b="1" i="1" dirty="0">
                          <a:solidFill>
                            <a:sysClr val="windowText" lastClr="000000"/>
                          </a:solidFill>
                        </a:rPr>
                        <a:t>null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extLst>
                  <a:ext uri="{0D108BD9-81ED-4DB2-BD59-A6C34878D82A}">
                    <a16:rowId xmlns:a16="http://schemas.microsoft.com/office/drawing/2014/main" val="10003"/>
                  </a:ext>
                </a:extLst>
              </a:tr>
            </a:tbl>
          </a:graphicData>
        </a:graphic>
      </p:graphicFrame>
      <p:sp>
        <p:nvSpPr>
          <p:cNvPr id="34" name="TextBox 33">
            <a:extLst>
              <a:ext uri="{FF2B5EF4-FFF2-40B4-BE49-F238E27FC236}">
                <a16:creationId xmlns:a16="http://schemas.microsoft.com/office/drawing/2014/main" id="{37A2A5A8-517E-47E5-AC19-0D28F5B4042A}"/>
              </a:ext>
            </a:extLst>
          </p:cNvPr>
          <p:cNvSpPr txBox="1"/>
          <p:nvPr/>
        </p:nvSpPr>
        <p:spPr>
          <a:xfrm>
            <a:off x="3934023" y="5734998"/>
            <a:ext cx="2409634"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Primary = “Slave”</a:t>
            </a:r>
          </a:p>
          <a:p>
            <a:pPr defTabSz="457189" eaLnBrk="0" fontAlgn="base" hangingPunct="0">
              <a:spcBef>
                <a:spcPct val="0"/>
              </a:spcBef>
              <a:spcAft>
                <a:spcPct val="0"/>
              </a:spcAft>
            </a:pPr>
            <a:r>
              <a:rPr lang="en-US" dirty="0">
                <a:solidFill>
                  <a:srgbClr val="01385B"/>
                </a:solidFill>
                <a:latin typeface="Arial" panose="020B0604020202020204" pitchFamily="34" charset="0"/>
              </a:rPr>
              <a:t>Secondary = “Master”</a:t>
            </a:r>
            <a:endParaRPr lang="en-SG" dirty="0">
              <a:solidFill>
                <a:srgbClr val="01385B"/>
              </a:solidFill>
              <a:latin typeface="Arial" panose="020B0604020202020204" pitchFamily="34" charset="0"/>
            </a:endParaRPr>
          </a:p>
        </p:txBody>
      </p:sp>
      <p:grpSp>
        <p:nvGrpSpPr>
          <p:cNvPr id="35" name="Group 34">
            <a:extLst>
              <a:ext uri="{FF2B5EF4-FFF2-40B4-BE49-F238E27FC236}">
                <a16:creationId xmlns:a16="http://schemas.microsoft.com/office/drawing/2014/main" id="{A77D00D6-C3FD-4B3A-84F1-737AFEEE46F5}"/>
              </a:ext>
            </a:extLst>
          </p:cNvPr>
          <p:cNvGrpSpPr/>
          <p:nvPr/>
        </p:nvGrpSpPr>
        <p:grpSpPr>
          <a:xfrm>
            <a:off x="4937703" y="3362184"/>
            <a:ext cx="557104" cy="360040"/>
            <a:chOff x="1176193" y="3335586"/>
            <a:chExt cx="557104" cy="360040"/>
          </a:xfrm>
        </p:grpSpPr>
        <p:sp>
          <p:nvSpPr>
            <p:cNvPr id="36" name="Oval 35">
              <a:extLst>
                <a:ext uri="{FF2B5EF4-FFF2-40B4-BE49-F238E27FC236}">
                  <a16:creationId xmlns:a16="http://schemas.microsoft.com/office/drawing/2014/main" id="{5712D768-52B7-4A66-B902-A9B95DEDE852}"/>
                </a:ext>
              </a:extLst>
            </p:cNvPr>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37" name="Oval 36">
              <a:extLst>
                <a:ext uri="{FF2B5EF4-FFF2-40B4-BE49-F238E27FC236}">
                  <a16:creationId xmlns:a16="http://schemas.microsoft.com/office/drawing/2014/main" id="{3BA0C130-63F2-4135-8E50-5EDF46CD6BB7}"/>
                </a:ext>
              </a:extLst>
            </p:cNvPr>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38" name="TextBox 37">
            <a:extLst>
              <a:ext uri="{FF2B5EF4-FFF2-40B4-BE49-F238E27FC236}">
                <a16:creationId xmlns:a16="http://schemas.microsoft.com/office/drawing/2014/main" id="{075B87D4-854B-4C9E-958A-D01E3D753E16}"/>
              </a:ext>
            </a:extLst>
          </p:cNvPr>
          <p:cNvSpPr txBox="1"/>
          <p:nvPr/>
        </p:nvSpPr>
        <p:spPr>
          <a:xfrm>
            <a:off x="4182155" y="3357537"/>
            <a:ext cx="723275"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Right</a:t>
            </a:r>
            <a:endParaRPr lang="en-SG" dirty="0">
              <a:solidFill>
                <a:prstClr val="black"/>
              </a:solidFill>
              <a:latin typeface="Arial" panose="020B0604020202020204" pitchFamily="34" charset="0"/>
              <a:ea typeface="ヒラギノ角ゴ Pro W3"/>
            </a:endParaRPr>
          </a:p>
        </p:txBody>
      </p:sp>
      <p:graphicFrame>
        <p:nvGraphicFramePr>
          <p:cNvPr id="39" name="Table 38">
            <a:extLst>
              <a:ext uri="{FF2B5EF4-FFF2-40B4-BE49-F238E27FC236}">
                <a16:creationId xmlns:a16="http://schemas.microsoft.com/office/drawing/2014/main" id="{DF0F03BB-00DF-4870-8482-DA7B836B584B}"/>
              </a:ext>
            </a:extLst>
          </p:cNvPr>
          <p:cNvGraphicFramePr>
            <a:graphicFrameLocks noGrp="1"/>
          </p:cNvGraphicFramePr>
          <p:nvPr/>
        </p:nvGraphicFramePr>
        <p:xfrm>
          <a:off x="6602007" y="3802195"/>
          <a:ext cx="1802575" cy="1854200"/>
        </p:xfrm>
        <a:graphic>
          <a:graphicData uri="http://schemas.openxmlformats.org/drawingml/2006/table">
            <a:tbl>
              <a:tblPr firstRow="1" bandRow="1">
                <a:tableStyleId>{08FB837D-C827-4EFA-A057-4D05807E0F7C}</a:tableStyleId>
              </a:tblPr>
              <a:tblGrid>
                <a:gridCol w="440055">
                  <a:extLst>
                    <a:ext uri="{9D8B030D-6E8A-4147-A177-3AD203B41FA5}">
                      <a16:colId xmlns:a16="http://schemas.microsoft.com/office/drawing/2014/main" val="20000"/>
                    </a:ext>
                  </a:extLst>
                </a:gridCol>
                <a:gridCol w="582740">
                  <a:extLst>
                    <a:ext uri="{9D8B030D-6E8A-4147-A177-3AD203B41FA5}">
                      <a16:colId xmlns:a16="http://schemas.microsoft.com/office/drawing/2014/main" val="20001"/>
                    </a:ext>
                  </a:extLst>
                </a:gridCol>
                <a:gridCol w="779780">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i="1" dirty="0">
                          <a:solidFill>
                            <a:sysClr val="windowText" lastClr="000000"/>
                          </a:solidFill>
                        </a:rPr>
                        <a:t>null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sz="1300" dirty="0">
                          <a:solidFill>
                            <a:sysClr val="windowText" lastClr="000000"/>
                          </a:solidFill>
                        </a:rPr>
                        <a:t>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i="1" dirty="0">
                          <a:solidFill>
                            <a:sysClr val="windowText" lastClr="000000"/>
                          </a:solidFill>
                        </a:rPr>
                        <a:t>null</a:t>
                      </a:r>
                      <a:endParaRPr lang="en-SG" sz="1300" b="1"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solidFill>
                            <a:sysClr val="windowText" lastClr="000000"/>
                          </a:solidFill>
                        </a:rPr>
                        <a:t>North</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0" name="TextBox 39">
            <a:extLst>
              <a:ext uri="{FF2B5EF4-FFF2-40B4-BE49-F238E27FC236}">
                <a16:creationId xmlns:a16="http://schemas.microsoft.com/office/drawing/2014/main" id="{9393C172-2EAE-48F0-9472-9484930A3E4A}"/>
              </a:ext>
            </a:extLst>
          </p:cNvPr>
          <p:cNvSpPr txBox="1"/>
          <p:nvPr/>
        </p:nvSpPr>
        <p:spPr>
          <a:xfrm>
            <a:off x="6847983" y="5734998"/>
            <a:ext cx="1582484"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Equivalent to </a:t>
            </a:r>
          </a:p>
          <a:p>
            <a:pPr defTabSz="457189" eaLnBrk="0" fontAlgn="base" hangingPunct="0">
              <a:spcBef>
                <a:spcPct val="0"/>
              </a:spcBef>
              <a:spcAft>
                <a:spcPct val="0"/>
              </a:spcAft>
            </a:pPr>
            <a:r>
              <a:rPr lang="en-US" dirty="0">
                <a:solidFill>
                  <a:srgbClr val="01385B"/>
                </a:solidFill>
                <a:latin typeface="Arial" panose="020B0604020202020204" pitchFamily="34" charset="0"/>
              </a:rPr>
              <a:t>Logical “OR”</a:t>
            </a:r>
            <a:endParaRPr lang="en-SG" dirty="0">
              <a:solidFill>
                <a:srgbClr val="01385B"/>
              </a:solidFill>
              <a:latin typeface="Arial" panose="020B0604020202020204" pitchFamily="34" charset="0"/>
            </a:endParaRPr>
          </a:p>
        </p:txBody>
      </p:sp>
      <p:grpSp>
        <p:nvGrpSpPr>
          <p:cNvPr id="41" name="Group 40">
            <a:extLst>
              <a:ext uri="{FF2B5EF4-FFF2-40B4-BE49-F238E27FC236}">
                <a16:creationId xmlns:a16="http://schemas.microsoft.com/office/drawing/2014/main" id="{3C6A2FBB-5B94-422C-B15B-FA4666702C6B}"/>
              </a:ext>
            </a:extLst>
          </p:cNvPr>
          <p:cNvGrpSpPr/>
          <p:nvPr/>
        </p:nvGrpSpPr>
        <p:grpSpPr>
          <a:xfrm>
            <a:off x="7536095" y="3353003"/>
            <a:ext cx="557104" cy="360040"/>
            <a:chOff x="1176193" y="3335586"/>
            <a:chExt cx="557104" cy="360040"/>
          </a:xfrm>
        </p:grpSpPr>
        <p:sp>
          <p:nvSpPr>
            <p:cNvPr id="42" name="Oval 41">
              <a:extLst>
                <a:ext uri="{FF2B5EF4-FFF2-40B4-BE49-F238E27FC236}">
                  <a16:creationId xmlns:a16="http://schemas.microsoft.com/office/drawing/2014/main" id="{EC1B5DE3-DFF2-4F29-8E0A-91E851A070BE}"/>
                </a:ext>
              </a:extLst>
            </p:cNvPr>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43" name="Oval 42">
              <a:extLst>
                <a:ext uri="{FF2B5EF4-FFF2-40B4-BE49-F238E27FC236}">
                  <a16:creationId xmlns:a16="http://schemas.microsoft.com/office/drawing/2014/main" id="{C361BA95-CF29-485C-9DBF-BC73742FA041}"/>
                </a:ext>
              </a:extLst>
            </p:cNvPr>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44" name="TextBox 43">
            <a:extLst>
              <a:ext uri="{FF2B5EF4-FFF2-40B4-BE49-F238E27FC236}">
                <a16:creationId xmlns:a16="http://schemas.microsoft.com/office/drawing/2014/main" id="{B1E9B07E-44E4-4715-8C6F-81680A4F7B6B}"/>
              </a:ext>
            </a:extLst>
          </p:cNvPr>
          <p:cNvSpPr txBox="1"/>
          <p:nvPr/>
        </p:nvSpPr>
        <p:spPr>
          <a:xfrm>
            <a:off x="6780547" y="3348357"/>
            <a:ext cx="761747"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Outer</a:t>
            </a:r>
            <a:endParaRPr lang="en-SG" dirty="0">
              <a:solidFill>
                <a:prstClr val="black"/>
              </a:solidFill>
              <a:latin typeface="Arial" panose="020B0604020202020204" pitchFamily="34" charset="0"/>
              <a:ea typeface="ヒラギノ角ゴ Pro W3"/>
            </a:endParaRPr>
          </a:p>
        </p:txBody>
      </p:sp>
      <p:graphicFrame>
        <p:nvGraphicFramePr>
          <p:cNvPr id="45" name="Table 44">
            <a:extLst>
              <a:ext uri="{FF2B5EF4-FFF2-40B4-BE49-F238E27FC236}">
                <a16:creationId xmlns:a16="http://schemas.microsoft.com/office/drawing/2014/main" id="{5E2E638B-681E-43B4-A081-26DEAD6491D7}"/>
              </a:ext>
            </a:extLst>
          </p:cNvPr>
          <p:cNvGraphicFramePr>
            <a:graphicFrameLocks noGrp="1"/>
          </p:cNvGraphicFramePr>
          <p:nvPr/>
        </p:nvGraphicFramePr>
        <p:xfrm>
          <a:off x="8822947" y="3802195"/>
          <a:ext cx="1726757" cy="1112520"/>
        </p:xfrm>
        <a:graphic>
          <a:graphicData uri="http://schemas.openxmlformats.org/drawingml/2006/table">
            <a:tbl>
              <a:tblPr firstRow="1" bandRow="1">
                <a:tableStyleId>{08FB837D-C827-4EFA-A057-4D05807E0F7C}</a:tableStyleId>
              </a:tblPr>
              <a:tblGrid>
                <a:gridCol w="440055">
                  <a:extLst>
                    <a:ext uri="{9D8B030D-6E8A-4147-A177-3AD203B41FA5}">
                      <a16:colId xmlns:a16="http://schemas.microsoft.com/office/drawing/2014/main" val="20000"/>
                    </a:ext>
                  </a:extLst>
                </a:gridCol>
                <a:gridCol w="579755">
                  <a:extLst>
                    <a:ext uri="{9D8B030D-6E8A-4147-A177-3AD203B41FA5}">
                      <a16:colId xmlns:a16="http://schemas.microsoft.com/office/drawing/2014/main" val="20001"/>
                    </a:ext>
                  </a:extLst>
                </a:gridCol>
                <a:gridCol w="706947">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6" name="TextBox 45">
            <a:extLst>
              <a:ext uri="{FF2B5EF4-FFF2-40B4-BE49-F238E27FC236}">
                <a16:creationId xmlns:a16="http://schemas.microsoft.com/office/drawing/2014/main" id="{FAE45C0F-93BA-4527-91B7-F94A82127266}"/>
              </a:ext>
            </a:extLst>
          </p:cNvPr>
          <p:cNvSpPr txBox="1"/>
          <p:nvPr/>
        </p:nvSpPr>
        <p:spPr>
          <a:xfrm>
            <a:off x="8973148" y="5734998"/>
            <a:ext cx="1620957"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Equivalent to </a:t>
            </a:r>
          </a:p>
          <a:p>
            <a:pPr defTabSz="457189" eaLnBrk="0" fontAlgn="base" hangingPunct="0">
              <a:spcBef>
                <a:spcPct val="0"/>
              </a:spcBef>
              <a:spcAft>
                <a:spcPct val="0"/>
              </a:spcAft>
            </a:pPr>
            <a:r>
              <a:rPr lang="en-US" dirty="0">
                <a:solidFill>
                  <a:srgbClr val="01385B"/>
                </a:solidFill>
                <a:latin typeface="Arial" panose="020B0604020202020204" pitchFamily="34" charset="0"/>
              </a:rPr>
              <a:t>Logical “AND”</a:t>
            </a:r>
            <a:endParaRPr lang="en-SG" dirty="0">
              <a:solidFill>
                <a:srgbClr val="01385B"/>
              </a:solidFill>
              <a:latin typeface="Arial" panose="020B0604020202020204" pitchFamily="34" charset="0"/>
            </a:endParaRPr>
          </a:p>
        </p:txBody>
      </p:sp>
      <p:sp>
        <p:nvSpPr>
          <p:cNvPr id="47" name="TextBox 46">
            <a:extLst>
              <a:ext uri="{FF2B5EF4-FFF2-40B4-BE49-F238E27FC236}">
                <a16:creationId xmlns:a16="http://schemas.microsoft.com/office/drawing/2014/main" id="{BC79250E-0261-44CC-AC7D-5B85C1FE9516}"/>
              </a:ext>
            </a:extLst>
          </p:cNvPr>
          <p:cNvSpPr txBox="1"/>
          <p:nvPr/>
        </p:nvSpPr>
        <p:spPr>
          <a:xfrm>
            <a:off x="8943431" y="3348357"/>
            <a:ext cx="710451"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Inner</a:t>
            </a:r>
            <a:endParaRPr lang="en-SG" dirty="0">
              <a:solidFill>
                <a:prstClr val="black"/>
              </a:solidFill>
              <a:latin typeface="Arial" panose="020B0604020202020204" pitchFamily="34" charset="0"/>
              <a:ea typeface="ヒラギノ角ゴ Pro W3"/>
            </a:endParaRPr>
          </a:p>
        </p:txBody>
      </p:sp>
      <p:grpSp>
        <p:nvGrpSpPr>
          <p:cNvPr id="48" name="Group 47">
            <a:extLst>
              <a:ext uri="{FF2B5EF4-FFF2-40B4-BE49-F238E27FC236}">
                <a16:creationId xmlns:a16="http://schemas.microsoft.com/office/drawing/2014/main" id="{92F462C9-EFB5-47E5-9399-8A3E80FB5775}"/>
              </a:ext>
            </a:extLst>
          </p:cNvPr>
          <p:cNvGrpSpPr/>
          <p:nvPr/>
        </p:nvGrpSpPr>
        <p:grpSpPr>
          <a:xfrm>
            <a:off x="9698979" y="3353003"/>
            <a:ext cx="557104" cy="360040"/>
            <a:chOff x="8710395" y="3306778"/>
            <a:chExt cx="557104" cy="360040"/>
          </a:xfrm>
        </p:grpSpPr>
        <p:grpSp>
          <p:nvGrpSpPr>
            <p:cNvPr id="49" name="Group 48">
              <a:extLst>
                <a:ext uri="{FF2B5EF4-FFF2-40B4-BE49-F238E27FC236}">
                  <a16:creationId xmlns:a16="http://schemas.microsoft.com/office/drawing/2014/main" id="{16EDC8EF-3F83-4664-B8B9-7AF92A2485BB}"/>
                </a:ext>
              </a:extLst>
            </p:cNvPr>
            <p:cNvGrpSpPr/>
            <p:nvPr/>
          </p:nvGrpSpPr>
          <p:grpSpPr>
            <a:xfrm>
              <a:off x="8710395" y="3306778"/>
              <a:ext cx="557104" cy="360040"/>
              <a:chOff x="1176193" y="3335586"/>
              <a:chExt cx="557104" cy="360040"/>
            </a:xfrm>
          </p:grpSpPr>
          <p:sp>
            <p:nvSpPr>
              <p:cNvPr id="51" name="Oval 50">
                <a:extLst>
                  <a:ext uri="{FF2B5EF4-FFF2-40B4-BE49-F238E27FC236}">
                    <a16:creationId xmlns:a16="http://schemas.microsoft.com/office/drawing/2014/main" id="{1EED3E59-581D-4279-A0FC-2DB39E4461D6}"/>
                  </a:ext>
                </a:extLst>
              </p:cNvPr>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52" name="Oval 51">
                <a:extLst>
                  <a:ext uri="{FF2B5EF4-FFF2-40B4-BE49-F238E27FC236}">
                    <a16:creationId xmlns:a16="http://schemas.microsoft.com/office/drawing/2014/main" id="{5B684583-760C-4EA4-93F1-78C83A885A68}"/>
                  </a:ext>
                </a:extLst>
              </p:cNvPr>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50" name="Oval 49">
              <a:extLst>
                <a:ext uri="{FF2B5EF4-FFF2-40B4-BE49-F238E27FC236}">
                  <a16:creationId xmlns:a16="http://schemas.microsoft.com/office/drawing/2014/main" id="{09FBBF31-0E11-440D-9B69-83378B471CF6}"/>
                </a:ext>
              </a:extLst>
            </p:cNvPr>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cxnSp>
        <p:nvCxnSpPr>
          <p:cNvPr id="53" name="Elbow Connector 38">
            <a:extLst>
              <a:ext uri="{FF2B5EF4-FFF2-40B4-BE49-F238E27FC236}">
                <a16:creationId xmlns:a16="http://schemas.microsoft.com/office/drawing/2014/main" id="{AF1EC631-838C-4870-BED6-3F63027E1D52}"/>
              </a:ext>
            </a:extLst>
          </p:cNvPr>
          <p:cNvCxnSpPr>
            <a:endCxn id="32" idx="0"/>
          </p:cNvCxnSpPr>
          <p:nvPr/>
        </p:nvCxnSpPr>
        <p:spPr>
          <a:xfrm rot="10800000" flipV="1">
            <a:off x="2246128" y="2946399"/>
            <a:ext cx="3794328" cy="41113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54" name="Elbow Connector 39">
            <a:extLst>
              <a:ext uri="{FF2B5EF4-FFF2-40B4-BE49-F238E27FC236}">
                <a16:creationId xmlns:a16="http://schemas.microsoft.com/office/drawing/2014/main" id="{2F5FDC5F-7C80-4CCA-81E8-AECFB09A25E4}"/>
              </a:ext>
            </a:extLst>
          </p:cNvPr>
          <p:cNvCxnSpPr>
            <a:endCxn id="38" idx="0"/>
          </p:cNvCxnSpPr>
          <p:nvPr/>
        </p:nvCxnSpPr>
        <p:spPr>
          <a:xfrm rot="10800000" flipV="1">
            <a:off x="4543793" y="2946399"/>
            <a:ext cx="1496658" cy="41113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55" name="Elbow Connector 42">
            <a:extLst>
              <a:ext uri="{FF2B5EF4-FFF2-40B4-BE49-F238E27FC236}">
                <a16:creationId xmlns:a16="http://schemas.microsoft.com/office/drawing/2014/main" id="{455F2E00-236A-4522-A987-9F35B07D461C}"/>
              </a:ext>
            </a:extLst>
          </p:cNvPr>
          <p:cNvCxnSpPr>
            <a:endCxn id="44" idx="0"/>
          </p:cNvCxnSpPr>
          <p:nvPr/>
        </p:nvCxnSpPr>
        <p:spPr>
          <a:xfrm>
            <a:off x="6040451" y="2946399"/>
            <a:ext cx="1120970" cy="40195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56" name="Elbow Connector 45">
            <a:extLst>
              <a:ext uri="{FF2B5EF4-FFF2-40B4-BE49-F238E27FC236}">
                <a16:creationId xmlns:a16="http://schemas.microsoft.com/office/drawing/2014/main" id="{04FA3479-3F34-4BE1-9A6D-D786C177A855}"/>
              </a:ext>
            </a:extLst>
          </p:cNvPr>
          <p:cNvCxnSpPr>
            <a:endCxn id="47" idx="0"/>
          </p:cNvCxnSpPr>
          <p:nvPr/>
        </p:nvCxnSpPr>
        <p:spPr>
          <a:xfrm>
            <a:off x="6040451" y="2946399"/>
            <a:ext cx="3258206" cy="40195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9764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Pivot Data &amp; Data Source Grouping</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19</a:t>
            </a:fld>
            <a:endParaRPr lang="en-US" dirty="0"/>
          </a:p>
        </p:txBody>
      </p:sp>
      <p:graphicFrame>
        <p:nvGraphicFramePr>
          <p:cNvPr id="57" name="Table 56">
            <a:extLst>
              <a:ext uri="{FF2B5EF4-FFF2-40B4-BE49-F238E27FC236}">
                <a16:creationId xmlns:a16="http://schemas.microsoft.com/office/drawing/2014/main" id="{226CA741-AF80-4AD8-BD53-5C947147D4C1}"/>
              </a:ext>
            </a:extLst>
          </p:cNvPr>
          <p:cNvGraphicFramePr>
            <a:graphicFrameLocks noGrp="1"/>
          </p:cNvGraphicFramePr>
          <p:nvPr/>
        </p:nvGraphicFramePr>
        <p:xfrm>
          <a:off x="1847528" y="1268760"/>
          <a:ext cx="3816428" cy="1483360"/>
        </p:xfrm>
        <a:graphic>
          <a:graphicData uri="http://schemas.openxmlformats.org/drawingml/2006/table">
            <a:tbl>
              <a:tblPr firstRow="1" bandRow="1">
                <a:tableStyleId>{08FB837D-C827-4EFA-A057-4D05807E0F7C}</a:tableStyleId>
              </a:tblPr>
              <a:tblGrid>
                <a:gridCol w="954107">
                  <a:extLst>
                    <a:ext uri="{9D8B030D-6E8A-4147-A177-3AD203B41FA5}">
                      <a16:colId xmlns:a16="http://schemas.microsoft.com/office/drawing/2014/main" val="20000"/>
                    </a:ext>
                  </a:extLst>
                </a:gridCol>
                <a:gridCol w="954107">
                  <a:extLst>
                    <a:ext uri="{9D8B030D-6E8A-4147-A177-3AD203B41FA5}">
                      <a16:colId xmlns:a16="http://schemas.microsoft.com/office/drawing/2014/main" val="20001"/>
                    </a:ext>
                  </a:extLst>
                </a:gridCol>
                <a:gridCol w="954107">
                  <a:extLst>
                    <a:ext uri="{9D8B030D-6E8A-4147-A177-3AD203B41FA5}">
                      <a16:colId xmlns:a16="http://schemas.microsoft.com/office/drawing/2014/main" val="20002"/>
                    </a:ext>
                  </a:extLst>
                </a:gridCol>
                <a:gridCol w="954107">
                  <a:extLst>
                    <a:ext uri="{9D8B030D-6E8A-4147-A177-3AD203B41FA5}">
                      <a16:colId xmlns:a16="http://schemas.microsoft.com/office/drawing/2014/main" val="20003"/>
                    </a:ext>
                  </a:extLst>
                </a:gridCol>
              </a:tblGrid>
              <a:tr h="370840">
                <a:tc>
                  <a:txBody>
                    <a:bodyPr/>
                    <a:lstStyle/>
                    <a:p>
                      <a:pPr algn="ctr"/>
                      <a:r>
                        <a:rPr lang="en-US" sz="1300" dirty="0"/>
                        <a:t>Year</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300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400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700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8" name="Right Arrow 5">
            <a:extLst>
              <a:ext uri="{FF2B5EF4-FFF2-40B4-BE49-F238E27FC236}">
                <a16:creationId xmlns:a16="http://schemas.microsoft.com/office/drawing/2014/main" id="{EB6B4FCB-4454-455E-8828-0EA6963DA0D3}"/>
              </a:ext>
            </a:extLst>
          </p:cNvPr>
          <p:cNvSpPr/>
          <p:nvPr/>
        </p:nvSpPr>
        <p:spPr>
          <a:xfrm>
            <a:off x="5785576" y="159862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59" name="Table 58">
            <a:extLst>
              <a:ext uri="{FF2B5EF4-FFF2-40B4-BE49-F238E27FC236}">
                <a16:creationId xmlns:a16="http://schemas.microsoft.com/office/drawing/2014/main" id="{E5A05C93-828D-487F-AAA4-77F12D1113AC}"/>
              </a:ext>
            </a:extLst>
          </p:cNvPr>
          <p:cNvGraphicFramePr>
            <a:graphicFrameLocks noGrp="1"/>
          </p:cNvGraphicFramePr>
          <p:nvPr/>
        </p:nvGraphicFramePr>
        <p:xfrm>
          <a:off x="6851578" y="1104137"/>
          <a:ext cx="3048581" cy="3177540"/>
        </p:xfrm>
        <a:graphic>
          <a:graphicData uri="http://schemas.openxmlformats.org/drawingml/2006/table">
            <a:tbl>
              <a:tblPr firstRow="1" bandRow="1">
                <a:tableStyleId>{08FB837D-C827-4EFA-A057-4D05807E0F7C}</a:tableStyleId>
              </a:tblPr>
              <a:tblGrid>
                <a:gridCol w="891227">
                  <a:extLst>
                    <a:ext uri="{9D8B030D-6E8A-4147-A177-3AD203B41FA5}">
                      <a16:colId xmlns:a16="http://schemas.microsoft.com/office/drawing/2014/main" val="20000"/>
                    </a:ext>
                  </a:extLst>
                </a:gridCol>
                <a:gridCol w="891227">
                  <a:extLst>
                    <a:ext uri="{9D8B030D-6E8A-4147-A177-3AD203B41FA5}">
                      <a16:colId xmlns:a16="http://schemas.microsoft.com/office/drawing/2014/main" val="20001"/>
                    </a:ext>
                  </a:extLst>
                </a:gridCol>
                <a:gridCol w="1266127">
                  <a:extLst>
                    <a:ext uri="{9D8B030D-6E8A-4147-A177-3AD203B41FA5}">
                      <a16:colId xmlns:a16="http://schemas.microsoft.com/office/drawing/2014/main" val="20002"/>
                    </a:ext>
                  </a:extLst>
                </a:gridCol>
              </a:tblGrid>
              <a:tr h="502920">
                <a:tc>
                  <a:txBody>
                    <a:bodyPr/>
                    <a:lstStyle/>
                    <a:p>
                      <a:pPr algn="ctr"/>
                      <a:r>
                        <a:rPr lang="en-US" sz="1300" dirty="0"/>
                        <a:t>Year</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Age Group</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Population</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718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718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400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718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700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718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718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18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9718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300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718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18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60" name="TextBox 59">
            <a:extLst>
              <a:ext uri="{FF2B5EF4-FFF2-40B4-BE49-F238E27FC236}">
                <a16:creationId xmlns:a16="http://schemas.microsoft.com/office/drawing/2014/main" id="{005C7937-9033-43B5-B1B9-EC875D4FEDDF}"/>
              </a:ext>
            </a:extLst>
          </p:cNvPr>
          <p:cNvSpPr txBox="1"/>
          <p:nvPr/>
        </p:nvSpPr>
        <p:spPr>
          <a:xfrm>
            <a:off x="1662888" y="3175915"/>
            <a:ext cx="4415477" cy="1754326"/>
          </a:xfrm>
          <a:prstGeom prst="rect">
            <a:avLst/>
          </a:prstGeom>
          <a:noFill/>
        </p:spPr>
        <p:txBody>
          <a:bodyPr wrap="square" rtlCol="0">
            <a:spAutoFit/>
          </a:bodyPr>
          <a:lstStyle/>
          <a:p>
            <a:pPr algn="ctr" defTabSz="457189" eaLnBrk="0" fontAlgn="base" hangingPunct="0">
              <a:spcBef>
                <a:spcPct val="0"/>
              </a:spcBef>
              <a:spcAft>
                <a:spcPct val="0"/>
              </a:spcAft>
            </a:pPr>
            <a:r>
              <a:rPr lang="en-US" dirty="0">
                <a:solidFill>
                  <a:srgbClr val="01385B"/>
                </a:solidFill>
                <a:latin typeface="Arial" panose="020B0604020202020204" pitchFamily="34" charset="0"/>
              </a:rPr>
              <a:t>Pivoting reduces the number of columns, and increases the number of rows </a:t>
            </a:r>
          </a:p>
          <a:p>
            <a:pPr algn="ctr" defTabSz="457189" eaLnBrk="0" fontAlgn="base" hangingPunct="0">
              <a:spcBef>
                <a:spcPct val="0"/>
              </a:spcBef>
              <a:spcAft>
                <a:spcPct val="0"/>
              </a:spcAft>
            </a:pPr>
            <a:endParaRPr lang="en-US" dirty="0">
              <a:solidFill>
                <a:srgbClr val="01385B"/>
              </a:solidFill>
              <a:latin typeface="Arial" panose="020B0604020202020204" pitchFamily="34" charset="0"/>
            </a:endParaRPr>
          </a:p>
          <a:p>
            <a:pPr algn="ctr" defTabSz="457189" eaLnBrk="0" fontAlgn="base" hangingPunct="0">
              <a:spcBef>
                <a:spcPct val="0"/>
              </a:spcBef>
              <a:spcAft>
                <a:spcPct val="0"/>
              </a:spcAft>
            </a:pPr>
            <a:r>
              <a:rPr lang="en-US" dirty="0">
                <a:solidFill>
                  <a:srgbClr val="01385B"/>
                </a:solidFill>
                <a:latin typeface="Arial" panose="020B0604020202020204" pitchFamily="34" charset="0"/>
              </a:rPr>
              <a:t>Sometimes, by grouping data, the data structure and usability improves significantly.</a:t>
            </a:r>
            <a:endParaRPr lang="en-SG" dirty="0">
              <a:solidFill>
                <a:srgbClr val="01385B"/>
              </a:solidFill>
              <a:latin typeface="Arial" panose="020B0604020202020204" pitchFamily="34" charset="0"/>
            </a:endParaRPr>
          </a:p>
        </p:txBody>
      </p:sp>
      <p:sp>
        <p:nvSpPr>
          <p:cNvPr id="61" name="Right Arrow 8">
            <a:extLst>
              <a:ext uri="{FF2B5EF4-FFF2-40B4-BE49-F238E27FC236}">
                <a16:creationId xmlns:a16="http://schemas.microsoft.com/office/drawing/2014/main" id="{C9ECCAEF-69E1-400D-817A-562FEA69321E}"/>
              </a:ext>
            </a:extLst>
          </p:cNvPr>
          <p:cNvSpPr/>
          <p:nvPr/>
        </p:nvSpPr>
        <p:spPr>
          <a:xfrm rot="10800000">
            <a:off x="5751544" y="2033869"/>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62" name="TextBox 61">
            <a:extLst>
              <a:ext uri="{FF2B5EF4-FFF2-40B4-BE49-F238E27FC236}">
                <a16:creationId xmlns:a16="http://schemas.microsoft.com/office/drawing/2014/main" id="{48F8F628-968A-4BB7-9D83-79AE1A7CEE40}"/>
              </a:ext>
            </a:extLst>
          </p:cNvPr>
          <p:cNvSpPr txBox="1"/>
          <p:nvPr/>
        </p:nvSpPr>
        <p:spPr>
          <a:xfrm>
            <a:off x="6456041" y="4520711"/>
            <a:ext cx="3895487" cy="1477328"/>
          </a:xfrm>
          <a:prstGeom prst="rect">
            <a:avLst/>
          </a:prstGeom>
          <a:noFill/>
        </p:spPr>
        <p:txBody>
          <a:bodyPr wrap="square" rtlCol="0">
            <a:spAutoFit/>
          </a:bodyPr>
          <a:lstStyle/>
          <a:p>
            <a:pPr algn="ctr" defTabSz="457189" eaLnBrk="0" fontAlgn="base" hangingPunct="0">
              <a:spcBef>
                <a:spcPct val="0"/>
              </a:spcBef>
              <a:spcAft>
                <a:spcPct val="0"/>
              </a:spcAft>
            </a:pPr>
            <a:r>
              <a:rPr lang="en-US" dirty="0">
                <a:solidFill>
                  <a:srgbClr val="01385B"/>
                </a:solidFill>
                <a:latin typeface="Arial" panose="020B0604020202020204" pitchFamily="34" charset="0"/>
              </a:rPr>
              <a:t>Caveats:</a:t>
            </a:r>
          </a:p>
          <a:p>
            <a:pPr indent="-342891" algn="ctr" defTabSz="457189" eaLnBrk="0" fontAlgn="base" hangingPunct="0">
              <a:spcBef>
                <a:spcPct val="0"/>
              </a:spcBef>
              <a:spcAft>
                <a:spcPct val="0"/>
              </a:spcAft>
              <a:buFont typeface="+mj-lt"/>
              <a:buAutoNum type="arabicPeriod"/>
            </a:pPr>
            <a:r>
              <a:rPr lang="en-US" dirty="0">
                <a:solidFill>
                  <a:srgbClr val="01385B"/>
                </a:solidFill>
                <a:latin typeface="Arial" panose="020B0604020202020204" pitchFamily="34" charset="0"/>
              </a:rPr>
              <a:t>Same </a:t>
            </a:r>
            <a:r>
              <a:rPr lang="en-US" dirty="0" err="1">
                <a:solidFill>
                  <a:srgbClr val="01385B"/>
                </a:solidFill>
                <a:latin typeface="Arial" panose="020B0604020202020204" pitchFamily="34" charset="0"/>
              </a:rPr>
              <a:t>Datasource</a:t>
            </a:r>
            <a:endParaRPr lang="en-US" dirty="0">
              <a:solidFill>
                <a:srgbClr val="01385B"/>
              </a:solidFill>
              <a:latin typeface="Arial" panose="020B0604020202020204" pitchFamily="34" charset="0"/>
            </a:endParaRPr>
          </a:p>
          <a:p>
            <a:pPr indent="-342891" algn="ctr" defTabSz="457189" eaLnBrk="0" fontAlgn="base" hangingPunct="0">
              <a:spcBef>
                <a:spcPct val="0"/>
              </a:spcBef>
              <a:spcAft>
                <a:spcPct val="0"/>
              </a:spcAft>
              <a:buFont typeface="+mj-lt"/>
              <a:buAutoNum type="arabicPeriod"/>
            </a:pPr>
            <a:r>
              <a:rPr lang="en-US" dirty="0">
                <a:solidFill>
                  <a:srgbClr val="01385B"/>
                </a:solidFill>
                <a:latin typeface="Arial" panose="020B0604020202020204" pitchFamily="34" charset="0"/>
              </a:rPr>
              <a:t>Same Connection</a:t>
            </a:r>
          </a:p>
          <a:p>
            <a:pPr indent="-342891" algn="ctr" defTabSz="457189" eaLnBrk="0" fontAlgn="base" hangingPunct="0">
              <a:spcBef>
                <a:spcPct val="0"/>
              </a:spcBef>
              <a:spcAft>
                <a:spcPct val="0"/>
              </a:spcAft>
              <a:buFont typeface="+mj-lt"/>
              <a:buAutoNum type="arabicPeriod"/>
            </a:pPr>
            <a:r>
              <a:rPr lang="en-US" dirty="0">
                <a:solidFill>
                  <a:srgbClr val="01385B"/>
                </a:solidFill>
                <a:latin typeface="Arial" panose="020B0604020202020204" pitchFamily="34" charset="0"/>
              </a:rPr>
              <a:t>Excel, </a:t>
            </a:r>
            <a:r>
              <a:rPr lang="en-US" dirty="0" err="1">
                <a:solidFill>
                  <a:srgbClr val="01385B"/>
                </a:solidFill>
                <a:latin typeface="Arial" panose="020B0604020202020204" pitchFamily="34" charset="0"/>
              </a:rPr>
              <a:t>Textfile</a:t>
            </a:r>
            <a:r>
              <a:rPr lang="en-US" dirty="0">
                <a:solidFill>
                  <a:srgbClr val="01385B"/>
                </a:solidFill>
                <a:latin typeface="Arial" panose="020B0604020202020204" pitchFamily="34" charset="0"/>
              </a:rPr>
              <a:t>, Google Sheets, .pdf</a:t>
            </a:r>
            <a:endParaRPr lang="en-SG" dirty="0">
              <a:solidFill>
                <a:srgbClr val="01385B"/>
              </a:solidFill>
              <a:latin typeface="Arial" panose="020B0604020202020204" pitchFamily="34" charset="0"/>
            </a:endParaRPr>
          </a:p>
        </p:txBody>
      </p:sp>
    </p:spTree>
    <p:extLst>
      <p:ext uri="{BB962C8B-B14F-4D97-AF65-F5344CB8AC3E}">
        <p14:creationId xmlns:p14="http://schemas.microsoft.com/office/powerpoint/2010/main" val="2288120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9781-9135-654C-9E33-599ACDE4E3B8}"/>
              </a:ext>
            </a:extLst>
          </p:cNvPr>
          <p:cNvSpPr>
            <a:spLocks noGrp="1"/>
          </p:cNvSpPr>
          <p:nvPr>
            <p:ph type="title"/>
          </p:nvPr>
        </p:nvSpPr>
        <p:spPr/>
        <p:txBody>
          <a:bodyPr/>
          <a:lstStyle/>
          <a:p>
            <a:r>
              <a:rPr lang="en-US" dirty="0"/>
              <a:t>Table of Contents</a:t>
            </a:r>
          </a:p>
        </p:txBody>
      </p:sp>
      <p:sp>
        <p:nvSpPr>
          <p:cNvPr id="3" name="Text Placeholder 2">
            <a:extLst>
              <a:ext uri="{FF2B5EF4-FFF2-40B4-BE49-F238E27FC236}">
                <a16:creationId xmlns:a16="http://schemas.microsoft.com/office/drawing/2014/main" id="{3D332442-41EE-C540-8BEA-16CE1642ABE8}"/>
              </a:ext>
            </a:extLst>
          </p:cNvPr>
          <p:cNvSpPr>
            <a:spLocks noGrp="1"/>
          </p:cNvSpPr>
          <p:nvPr>
            <p:ph type="body" sz="quarter" idx="10"/>
          </p:nvPr>
        </p:nvSpPr>
        <p:spPr>
          <a:xfrm>
            <a:off x="1423894" y="1401127"/>
            <a:ext cx="10768106" cy="492134"/>
          </a:xfrm>
        </p:spPr>
        <p:txBody>
          <a:bodyPr>
            <a:normAutofit/>
          </a:bodyPr>
          <a:lstStyle/>
          <a:p>
            <a:r>
              <a:rPr lang="en-US" dirty="0"/>
              <a:t>Welcome: Learning Objectives &amp; Introductions</a:t>
            </a:r>
          </a:p>
        </p:txBody>
      </p:sp>
      <p:sp>
        <p:nvSpPr>
          <p:cNvPr id="4" name="Text Placeholder 3">
            <a:extLst>
              <a:ext uri="{FF2B5EF4-FFF2-40B4-BE49-F238E27FC236}">
                <a16:creationId xmlns:a16="http://schemas.microsoft.com/office/drawing/2014/main" id="{6D45BF7C-F122-A64D-9A69-42144EC6E079}"/>
              </a:ext>
            </a:extLst>
          </p:cNvPr>
          <p:cNvSpPr>
            <a:spLocks noGrp="1"/>
          </p:cNvSpPr>
          <p:nvPr>
            <p:ph type="body" sz="quarter" idx="11"/>
          </p:nvPr>
        </p:nvSpPr>
        <p:spPr>
          <a:xfrm>
            <a:off x="715825" y="1356778"/>
            <a:ext cx="476876" cy="555809"/>
          </a:xfrm>
        </p:spPr>
        <p:txBody>
          <a:bodyPr/>
          <a:lstStyle/>
          <a:p>
            <a:r>
              <a:rPr lang="en-US" dirty="0"/>
              <a:t>1</a:t>
            </a:r>
          </a:p>
        </p:txBody>
      </p:sp>
      <p:sp>
        <p:nvSpPr>
          <p:cNvPr id="5" name="Text Placeholder 4">
            <a:extLst>
              <a:ext uri="{FF2B5EF4-FFF2-40B4-BE49-F238E27FC236}">
                <a16:creationId xmlns:a16="http://schemas.microsoft.com/office/drawing/2014/main" id="{2356F860-95C0-9943-9544-DA8D0B2C4D87}"/>
              </a:ext>
            </a:extLst>
          </p:cNvPr>
          <p:cNvSpPr>
            <a:spLocks noGrp="1"/>
          </p:cNvSpPr>
          <p:nvPr>
            <p:ph type="body" sz="quarter" idx="12"/>
          </p:nvPr>
        </p:nvSpPr>
        <p:spPr>
          <a:xfrm>
            <a:off x="1423892" y="2002302"/>
            <a:ext cx="10768105" cy="492134"/>
          </a:xfrm>
        </p:spPr>
        <p:txBody>
          <a:bodyPr/>
          <a:lstStyle/>
          <a:p>
            <a:r>
              <a:rPr lang="en-US" dirty="0"/>
              <a:t>Part 1 – Understanding Data</a:t>
            </a:r>
          </a:p>
          <a:p>
            <a:endParaRPr lang="en-US" dirty="0"/>
          </a:p>
        </p:txBody>
      </p:sp>
      <p:sp>
        <p:nvSpPr>
          <p:cNvPr id="6" name="Text Placeholder 5">
            <a:extLst>
              <a:ext uri="{FF2B5EF4-FFF2-40B4-BE49-F238E27FC236}">
                <a16:creationId xmlns:a16="http://schemas.microsoft.com/office/drawing/2014/main" id="{F1F9E1B1-F955-414C-AAEF-18513821D87D}"/>
              </a:ext>
            </a:extLst>
          </p:cNvPr>
          <p:cNvSpPr>
            <a:spLocks noGrp="1"/>
          </p:cNvSpPr>
          <p:nvPr>
            <p:ph type="body" sz="quarter" idx="13"/>
          </p:nvPr>
        </p:nvSpPr>
        <p:spPr>
          <a:xfrm>
            <a:off x="715826" y="1893261"/>
            <a:ext cx="476876" cy="555809"/>
          </a:xfrm>
        </p:spPr>
        <p:txBody>
          <a:bodyPr/>
          <a:lstStyle/>
          <a:p>
            <a:r>
              <a:rPr lang="en-US" dirty="0"/>
              <a:t>2</a:t>
            </a:r>
          </a:p>
        </p:txBody>
      </p:sp>
      <p:sp>
        <p:nvSpPr>
          <p:cNvPr id="7" name="Text Placeholder 6">
            <a:extLst>
              <a:ext uri="{FF2B5EF4-FFF2-40B4-BE49-F238E27FC236}">
                <a16:creationId xmlns:a16="http://schemas.microsoft.com/office/drawing/2014/main" id="{F00103EA-1BBE-B34A-BE5C-47A8507ADB84}"/>
              </a:ext>
            </a:extLst>
          </p:cNvPr>
          <p:cNvSpPr>
            <a:spLocks noGrp="1"/>
          </p:cNvSpPr>
          <p:nvPr>
            <p:ph type="body" sz="quarter" idx="14"/>
          </p:nvPr>
        </p:nvSpPr>
        <p:spPr>
          <a:xfrm>
            <a:off x="1423889" y="2544520"/>
            <a:ext cx="10768104" cy="492134"/>
          </a:xfrm>
        </p:spPr>
        <p:txBody>
          <a:bodyPr>
            <a:normAutofit/>
          </a:bodyPr>
          <a:lstStyle/>
          <a:p>
            <a:r>
              <a:rPr lang="en-US" dirty="0"/>
              <a:t>Part 2 – An Introduction to Data </a:t>
            </a:r>
            <a:r>
              <a:rPr lang="en-US" dirty="0" err="1"/>
              <a:t>Visualisation</a:t>
            </a:r>
            <a:endParaRPr lang="en-US" dirty="0"/>
          </a:p>
        </p:txBody>
      </p:sp>
      <p:sp>
        <p:nvSpPr>
          <p:cNvPr id="8" name="Text Placeholder 7">
            <a:extLst>
              <a:ext uri="{FF2B5EF4-FFF2-40B4-BE49-F238E27FC236}">
                <a16:creationId xmlns:a16="http://schemas.microsoft.com/office/drawing/2014/main" id="{ECA35F8B-8D45-DB44-A344-4C5162EBCE9E}"/>
              </a:ext>
            </a:extLst>
          </p:cNvPr>
          <p:cNvSpPr>
            <a:spLocks noGrp="1"/>
          </p:cNvSpPr>
          <p:nvPr>
            <p:ph type="body" sz="quarter" idx="15"/>
          </p:nvPr>
        </p:nvSpPr>
        <p:spPr>
          <a:xfrm>
            <a:off x="715826" y="2448497"/>
            <a:ext cx="476876" cy="555809"/>
          </a:xfrm>
        </p:spPr>
        <p:txBody>
          <a:bodyPr/>
          <a:lstStyle/>
          <a:p>
            <a:r>
              <a:rPr lang="en-US" dirty="0"/>
              <a:t>3</a:t>
            </a:r>
          </a:p>
        </p:txBody>
      </p:sp>
      <p:sp>
        <p:nvSpPr>
          <p:cNvPr id="9" name="Text Placeholder 8">
            <a:extLst>
              <a:ext uri="{FF2B5EF4-FFF2-40B4-BE49-F238E27FC236}">
                <a16:creationId xmlns:a16="http://schemas.microsoft.com/office/drawing/2014/main" id="{C1DF4288-0954-AD45-AA32-AF5095236948}"/>
              </a:ext>
            </a:extLst>
          </p:cNvPr>
          <p:cNvSpPr>
            <a:spLocks noGrp="1"/>
          </p:cNvSpPr>
          <p:nvPr>
            <p:ph type="body" sz="quarter" idx="16"/>
          </p:nvPr>
        </p:nvSpPr>
        <p:spPr>
          <a:xfrm>
            <a:off x="1423898" y="3096737"/>
            <a:ext cx="10768103" cy="492134"/>
          </a:xfrm>
        </p:spPr>
        <p:txBody>
          <a:bodyPr>
            <a:normAutofit/>
          </a:bodyPr>
          <a:lstStyle/>
          <a:p>
            <a:r>
              <a:rPr lang="en-US" dirty="0"/>
              <a:t>Part 3 – Tableau as a Tool for Business Analytics &amp; </a:t>
            </a:r>
            <a:r>
              <a:rPr lang="en-US" dirty="0" err="1"/>
              <a:t>Visualisation</a:t>
            </a:r>
            <a:endParaRPr lang="en-US" dirty="0"/>
          </a:p>
        </p:txBody>
      </p:sp>
      <p:sp>
        <p:nvSpPr>
          <p:cNvPr id="10" name="Text Placeholder 9">
            <a:extLst>
              <a:ext uri="{FF2B5EF4-FFF2-40B4-BE49-F238E27FC236}">
                <a16:creationId xmlns:a16="http://schemas.microsoft.com/office/drawing/2014/main" id="{28BD8514-2151-1F4F-A47C-1189A6F3D8F9}"/>
              </a:ext>
            </a:extLst>
          </p:cNvPr>
          <p:cNvSpPr>
            <a:spLocks noGrp="1"/>
          </p:cNvSpPr>
          <p:nvPr>
            <p:ph type="body" sz="quarter" idx="17"/>
          </p:nvPr>
        </p:nvSpPr>
        <p:spPr>
          <a:xfrm>
            <a:off x="715826" y="3004306"/>
            <a:ext cx="476876" cy="555809"/>
          </a:xfrm>
        </p:spPr>
        <p:txBody>
          <a:bodyPr/>
          <a:lstStyle/>
          <a:p>
            <a:r>
              <a:rPr lang="en-US" dirty="0"/>
              <a:t>4</a:t>
            </a:r>
          </a:p>
        </p:txBody>
      </p:sp>
      <p:sp>
        <p:nvSpPr>
          <p:cNvPr id="11" name="Text Placeholder 10">
            <a:extLst>
              <a:ext uri="{FF2B5EF4-FFF2-40B4-BE49-F238E27FC236}">
                <a16:creationId xmlns:a16="http://schemas.microsoft.com/office/drawing/2014/main" id="{BF63F1F8-6CE1-184E-9EDB-3ED2E1C84334}"/>
              </a:ext>
            </a:extLst>
          </p:cNvPr>
          <p:cNvSpPr>
            <a:spLocks noGrp="1"/>
          </p:cNvSpPr>
          <p:nvPr>
            <p:ph type="body" sz="quarter" idx="18"/>
          </p:nvPr>
        </p:nvSpPr>
        <p:spPr>
          <a:xfrm>
            <a:off x="1423898" y="3687913"/>
            <a:ext cx="10768106" cy="492134"/>
          </a:xfrm>
        </p:spPr>
        <p:txBody>
          <a:bodyPr/>
          <a:lstStyle/>
          <a:p>
            <a:r>
              <a:rPr lang="en-US" dirty="0"/>
              <a:t>Part 4 – Basic Data </a:t>
            </a:r>
            <a:r>
              <a:rPr lang="en-US" dirty="0" err="1"/>
              <a:t>Visualisation</a:t>
            </a:r>
            <a:endParaRPr lang="en-US" dirty="0"/>
          </a:p>
        </p:txBody>
      </p:sp>
      <p:sp>
        <p:nvSpPr>
          <p:cNvPr id="12" name="Text Placeholder 11">
            <a:extLst>
              <a:ext uri="{FF2B5EF4-FFF2-40B4-BE49-F238E27FC236}">
                <a16:creationId xmlns:a16="http://schemas.microsoft.com/office/drawing/2014/main" id="{7DA042A3-6381-6643-AC01-357E377DB05D}"/>
              </a:ext>
            </a:extLst>
          </p:cNvPr>
          <p:cNvSpPr>
            <a:spLocks noGrp="1"/>
          </p:cNvSpPr>
          <p:nvPr>
            <p:ph type="body" sz="quarter" idx="19"/>
          </p:nvPr>
        </p:nvSpPr>
        <p:spPr>
          <a:xfrm>
            <a:off x="715825" y="3560115"/>
            <a:ext cx="476876" cy="555809"/>
          </a:xfrm>
        </p:spPr>
        <p:txBody>
          <a:bodyPr/>
          <a:lstStyle/>
          <a:p>
            <a:r>
              <a:rPr lang="en-US" dirty="0"/>
              <a:t>5</a:t>
            </a:r>
          </a:p>
        </p:txBody>
      </p:sp>
      <p:sp>
        <p:nvSpPr>
          <p:cNvPr id="13" name="Slide Number Placeholder 12">
            <a:extLst>
              <a:ext uri="{FF2B5EF4-FFF2-40B4-BE49-F238E27FC236}">
                <a16:creationId xmlns:a16="http://schemas.microsoft.com/office/drawing/2014/main" id="{96F0BFA5-EE71-8640-A312-3F8155FAD304}"/>
              </a:ext>
            </a:extLst>
          </p:cNvPr>
          <p:cNvSpPr>
            <a:spLocks noGrp="1"/>
          </p:cNvSpPr>
          <p:nvPr>
            <p:ph type="sldNum" sz="quarter" idx="20"/>
          </p:nvPr>
        </p:nvSpPr>
        <p:spPr/>
        <p:txBody>
          <a:bodyPr/>
          <a:lstStyle/>
          <a:p>
            <a:fld id="{07A04D6F-4389-C645-AE2A-A6C68DECBBDE}" type="slidenum">
              <a:rPr lang="en-US" smtClean="0"/>
              <a:pPr/>
              <a:t>2</a:t>
            </a:fld>
            <a:endParaRPr lang="en-US" dirty="0"/>
          </a:p>
        </p:txBody>
      </p:sp>
      <p:sp>
        <p:nvSpPr>
          <p:cNvPr id="18" name="Text Placeholder 11">
            <a:extLst>
              <a:ext uri="{FF2B5EF4-FFF2-40B4-BE49-F238E27FC236}">
                <a16:creationId xmlns:a16="http://schemas.microsoft.com/office/drawing/2014/main" id="{FE6B90A1-DFEE-451B-A77E-D26BAF7863A2}"/>
              </a:ext>
            </a:extLst>
          </p:cNvPr>
          <p:cNvSpPr txBox="1">
            <a:spLocks/>
          </p:cNvSpPr>
          <p:nvPr/>
        </p:nvSpPr>
        <p:spPr>
          <a:xfrm>
            <a:off x="715825" y="4105978"/>
            <a:ext cx="476876" cy="555809"/>
          </a:xfrm>
          <a:prstGeom prst="rect">
            <a:avLst/>
          </a:prstGeom>
          <a:blipFill>
            <a:blip r:embed="rId2" cstate="print">
              <a:extLst>
                <a:ext uri="{28A0092B-C50C-407E-A947-70E740481C1C}">
                  <a14:useLocalDpi xmlns:a14="http://schemas.microsoft.com/office/drawing/2010/main"/>
                </a:ext>
              </a:extLst>
            </a:blip>
            <a:stretch>
              <a:fillRect/>
            </a:stretch>
          </a:blipFill>
        </p:spPr>
        <p:txBody>
          <a:bodyPr vert="horz" lIns="0" tIns="0" rIns="0" bIns="0" rtlCol="0" anchor="ctr" anchorCtr="0">
            <a:normAutofit/>
          </a:bodyPr>
          <a:lstStyle>
            <a:lvl1pPr marL="12600" indent="0" algn="ctr"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2100" b="1" i="0" kern="1200">
                <a:solidFill>
                  <a:schemeClr val="bg1"/>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a:t>
            </a:r>
          </a:p>
        </p:txBody>
      </p:sp>
      <p:sp>
        <p:nvSpPr>
          <p:cNvPr id="19" name="Text Placeholder 10">
            <a:extLst>
              <a:ext uri="{FF2B5EF4-FFF2-40B4-BE49-F238E27FC236}">
                <a16:creationId xmlns:a16="http://schemas.microsoft.com/office/drawing/2014/main" id="{2F36F405-0D6E-4750-AD71-2D319DC60D90}"/>
              </a:ext>
            </a:extLst>
          </p:cNvPr>
          <p:cNvSpPr txBox="1">
            <a:spLocks/>
          </p:cNvSpPr>
          <p:nvPr/>
        </p:nvSpPr>
        <p:spPr>
          <a:xfrm>
            <a:off x="1423898" y="4190424"/>
            <a:ext cx="10768106" cy="492134"/>
          </a:xfrm>
          <a:prstGeom prst="rect">
            <a:avLst/>
          </a:prstGeom>
        </p:spPr>
        <p:txBody>
          <a:bodyPr vert="horz" lIns="0" tIns="0" rIns="0" bIns="0" rtlCol="0">
            <a:normAutofit/>
          </a:bodyPr>
          <a:lstStyle>
            <a:lvl1pPr marL="12600" indent="0" algn="l"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1800" b="1" i="0" kern="1200">
                <a:solidFill>
                  <a:schemeClr val="tx1">
                    <a:lumMod val="75000"/>
                  </a:schemeClr>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 5 – Advanced Data </a:t>
            </a:r>
            <a:r>
              <a:rPr lang="en-US" dirty="0" err="1"/>
              <a:t>Visualisation</a:t>
            </a:r>
            <a:endParaRPr lang="en-US" dirty="0"/>
          </a:p>
        </p:txBody>
      </p:sp>
      <p:sp>
        <p:nvSpPr>
          <p:cNvPr id="20" name="Text Placeholder 11">
            <a:extLst>
              <a:ext uri="{FF2B5EF4-FFF2-40B4-BE49-F238E27FC236}">
                <a16:creationId xmlns:a16="http://schemas.microsoft.com/office/drawing/2014/main" id="{340F99B8-6D5C-453B-8F2C-2EF089AD5798}"/>
              </a:ext>
            </a:extLst>
          </p:cNvPr>
          <p:cNvSpPr txBox="1">
            <a:spLocks/>
          </p:cNvSpPr>
          <p:nvPr/>
        </p:nvSpPr>
        <p:spPr>
          <a:xfrm>
            <a:off x="715814" y="4658592"/>
            <a:ext cx="476876" cy="555809"/>
          </a:xfrm>
          <a:prstGeom prst="rect">
            <a:avLst/>
          </a:prstGeom>
          <a:blipFill>
            <a:blip r:embed="rId2" cstate="print">
              <a:extLst>
                <a:ext uri="{28A0092B-C50C-407E-A947-70E740481C1C}">
                  <a14:useLocalDpi xmlns:a14="http://schemas.microsoft.com/office/drawing/2010/main"/>
                </a:ext>
              </a:extLst>
            </a:blip>
            <a:stretch>
              <a:fillRect/>
            </a:stretch>
          </a:blipFill>
        </p:spPr>
        <p:txBody>
          <a:bodyPr vert="horz" lIns="0" tIns="0" rIns="0" bIns="0" rtlCol="0" anchor="ctr" anchorCtr="0">
            <a:normAutofit/>
          </a:bodyPr>
          <a:lstStyle>
            <a:lvl1pPr marL="12600" indent="0" algn="ctr"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2100" b="1" i="0" kern="1200">
                <a:solidFill>
                  <a:schemeClr val="bg1"/>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7</a:t>
            </a:r>
          </a:p>
        </p:txBody>
      </p:sp>
      <p:sp>
        <p:nvSpPr>
          <p:cNvPr id="21" name="Text Placeholder 10">
            <a:extLst>
              <a:ext uri="{FF2B5EF4-FFF2-40B4-BE49-F238E27FC236}">
                <a16:creationId xmlns:a16="http://schemas.microsoft.com/office/drawing/2014/main" id="{5C43088C-9584-4ABD-8BBC-E82DDED12CB2}"/>
              </a:ext>
            </a:extLst>
          </p:cNvPr>
          <p:cNvSpPr txBox="1">
            <a:spLocks/>
          </p:cNvSpPr>
          <p:nvPr/>
        </p:nvSpPr>
        <p:spPr>
          <a:xfrm>
            <a:off x="1423887" y="4743038"/>
            <a:ext cx="10768106" cy="492134"/>
          </a:xfrm>
          <a:prstGeom prst="rect">
            <a:avLst/>
          </a:prstGeom>
        </p:spPr>
        <p:txBody>
          <a:bodyPr vert="horz" lIns="0" tIns="0" rIns="0" bIns="0" rtlCol="0">
            <a:normAutofit/>
          </a:bodyPr>
          <a:lstStyle>
            <a:lvl1pPr marL="12600" indent="0" algn="l"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1800" b="1" i="0" kern="1200">
                <a:solidFill>
                  <a:schemeClr val="tx1">
                    <a:lumMod val="75000"/>
                  </a:schemeClr>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 6 – Dashboard &amp; Storyboards</a:t>
            </a:r>
          </a:p>
        </p:txBody>
      </p:sp>
      <p:sp>
        <p:nvSpPr>
          <p:cNvPr id="14" name="TextBox 13">
            <a:extLst>
              <a:ext uri="{FF2B5EF4-FFF2-40B4-BE49-F238E27FC236}">
                <a16:creationId xmlns:a16="http://schemas.microsoft.com/office/drawing/2014/main" id="{B9372CD1-2F12-4C3B-8D9B-1FEB223EF159}"/>
              </a:ext>
            </a:extLst>
          </p:cNvPr>
          <p:cNvSpPr txBox="1"/>
          <p:nvPr/>
        </p:nvSpPr>
        <p:spPr>
          <a:xfrm>
            <a:off x="1745674" y="5682355"/>
            <a:ext cx="8063344" cy="477054"/>
          </a:xfrm>
          <a:prstGeom prst="rect">
            <a:avLst/>
          </a:prstGeom>
          <a:noFill/>
        </p:spPr>
        <p:txBody>
          <a:bodyPr wrap="square" rtlCol="0">
            <a:spAutoFit/>
          </a:bodyPr>
          <a:lstStyle/>
          <a:p>
            <a:pPr algn="ctr"/>
            <a:r>
              <a:rPr lang="en-US" sz="2500" i="1" dirty="0">
                <a:solidFill>
                  <a:srgbClr val="3B3B3B"/>
                </a:solidFill>
                <a:effectLst>
                  <a:outerShdw blurRad="38100" dist="38100" dir="2700000" algn="tl">
                    <a:srgbClr val="000000">
                      <a:alpha val="43137"/>
                    </a:srgbClr>
                  </a:outerShdw>
                </a:effectLst>
              </a:rPr>
              <a:t>You will need Tableau Desktop 2021 installed for this seminar</a:t>
            </a:r>
            <a:endParaRPr lang="en-SG" sz="2500" i="1" dirty="0">
              <a:solidFill>
                <a:srgbClr val="3B3B3B"/>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0152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Relationships &amp; Data Blending</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20</a:t>
            </a:fld>
            <a:endParaRPr lang="en-US" dirty="0"/>
          </a:p>
        </p:txBody>
      </p:sp>
      <p:sp>
        <p:nvSpPr>
          <p:cNvPr id="10" name="Rectangle 9">
            <a:extLst>
              <a:ext uri="{FF2B5EF4-FFF2-40B4-BE49-F238E27FC236}">
                <a16:creationId xmlns:a16="http://schemas.microsoft.com/office/drawing/2014/main" id="{9D1E29E7-14DB-4FF2-80B0-437FA7ACAB2D}"/>
              </a:ext>
            </a:extLst>
          </p:cNvPr>
          <p:cNvSpPr/>
          <p:nvPr/>
        </p:nvSpPr>
        <p:spPr>
          <a:xfrm>
            <a:off x="3287689" y="1196752"/>
            <a:ext cx="3701039" cy="1638632"/>
          </a:xfrm>
          <a:prstGeom prst="rect">
            <a:avLst/>
          </a:prstGeom>
          <a:solidFill>
            <a:srgbClr val="FFFFCC">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SG">
              <a:solidFill>
                <a:prstClr val="white"/>
              </a:solidFill>
            </a:endParaRPr>
          </a:p>
        </p:txBody>
      </p:sp>
      <p:graphicFrame>
        <p:nvGraphicFramePr>
          <p:cNvPr id="11" name="Table 10">
            <a:extLst>
              <a:ext uri="{FF2B5EF4-FFF2-40B4-BE49-F238E27FC236}">
                <a16:creationId xmlns:a16="http://schemas.microsoft.com/office/drawing/2014/main" id="{E8E6F44C-B1D0-415D-AA7D-EF51F4305E0F}"/>
              </a:ext>
            </a:extLst>
          </p:cNvPr>
          <p:cNvGraphicFramePr>
            <a:graphicFrameLocks noGrp="1"/>
          </p:cNvGraphicFramePr>
          <p:nvPr/>
        </p:nvGraphicFramePr>
        <p:xfrm>
          <a:off x="3539223" y="1574428"/>
          <a:ext cx="1509840" cy="111252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1069785">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2" name="TextBox 11">
            <a:extLst>
              <a:ext uri="{FF2B5EF4-FFF2-40B4-BE49-F238E27FC236}">
                <a16:creationId xmlns:a16="http://schemas.microsoft.com/office/drawing/2014/main" id="{E793DF63-B42C-4AAE-96BD-451D42F4058E}"/>
              </a:ext>
            </a:extLst>
          </p:cNvPr>
          <p:cNvSpPr txBox="1"/>
          <p:nvPr/>
        </p:nvSpPr>
        <p:spPr>
          <a:xfrm>
            <a:off x="3498541" y="1196752"/>
            <a:ext cx="1591205" cy="369332"/>
          </a:xfrm>
          <a:prstGeom prst="rect">
            <a:avLst/>
          </a:prstGeom>
          <a:noFill/>
        </p:spPr>
        <p:txBody>
          <a:bodyPr wrap="non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Primary Table</a:t>
            </a:r>
            <a:endParaRPr lang="en-SG" dirty="0">
              <a:solidFill>
                <a:prstClr val="black"/>
              </a:solidFill>
              <a:latin typeface="Arial" panose="020B0604020202020204" pitchFamily="34" charset="0"/>
            </a:endParaRPr>
          </a:p>
        </p:txBody>
      </p:sp>
      <p:graphicFrame>
        <p:nvGraphicFramePr>
          <p:cNvPr id="13" name="Table 12">
            <a:extLst>
              <a:ext uri="{FF2B5EF4-FFF2-40B4-BE49-F238E27FC236}">
                <a16:creationId xmlns:a16="http://schemas.microsoft.com/office/drawing/2014/main" id="{0B4F383A-BA21-41A1-9043-618C07F572D8}"/>
              </a:ext>
            </a:extLst>
          </p:cNvPr>
          <p:cNvGraphicFramePr>
            <a:graphicFrameLocks noGrp="1"/>
          </p:cNvGraphicFramePr>
          <p:nvPr/>
        </p:nvGraphicFramePr>
        <p:xfrm>
          <a:off x="5288381" y="1566748"/>
          <a:ext cx="1219835" cy="1112520"/>
        </p:xfrm>
        <a:graphic>
          <a:graphicData uri="http://schemas.openxmlformats.org/drawingml/2006/table">
            <a:tbl>
              <a:tblPr firstRow="1" bandRow="1">
                <a:tableStyleId>{775DCB02-9BB8-47FD-8907-85C794F793BA}</a:tableStyleId>
              </a:tblPr>
              <a:tblGrid>
                <a:gridCol w="440055">
                  <a:extLst>
                    <a:ext uri="{9D8B030D-6E8A-4147-A177-3AD203B41FA5}">
                      <a16:colId xmlns:a16="http://schemas.microsoft.com/office/drawing/2014/main" val="20000"/>
                    </a:ext>
                  </a:extLst>
                </a:gridCol>
                <a:gridCol w="779780">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4" name="TextBox 13">
            <a:extLst>
              <a:ext uri="{FF2B5EF4-FFF2-40B4-BE49-F238E27FC236}">
                <a16:creationId xmlns:a16="http://schemas.microsoft.com/office/drawing/2014/main" id="{C906A031-B2BD-4EAC-AD76-CFCF5215EBC7}"/>
              </a:ext>
            </a:extLst>
          </p:cNvPr>
          <p:cNvSpPr txBox="1"/>
          <p:nvPr/>
        </p:nvSpPr>
        <p:spPr>
          <a:xfrm>
            <a:off x="5089746" y="1189072"/>
            <a:ext cx="1898981" cy="369332"/>
          </a:xfrm>
          <a:prstGeom prst="rect">
            <a:avLst/>
          </a:prstGeom>
          <a:noFill/>
        </p:spPr>
        <p:txBody>
          <a:bodyPr wrap="non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Secondary Table</a:t>
            </a:r>
            <a:endParaRPr lang="en-SG" dirty="0">
              <a:solidFill>
                <a:prstClr val="black"/>
              </a:solidFill>
              <a:latin typeface="Arial" panose="020B0604020202020204" pitchFamily="34" charset="0"/>
            </a:endParaRPr>
          </a:p>
        </p:txBody>
      </p:sp>
      <p:sp>
        <p:nvSpPr>
          <p:cNvPr id="15" name="TextBox 14">
            <a:extLst>
              <a:ext uri="{FF2B5EF4-FFF2-40B4-BE49-F238E27FC236}">
                <a16:creationId xmlns:a16="http://schemas.microsoft.com/office/drawing/2014/main" id="{04830750-AF60-455C-9EC9-EA4AC40BC6DC}"/>
              </a:ext>
            </a:extLst>
          </p:cNvPr>
          <p:cNvSpPr txBox="1"/>
          <p:nvPr/>
        </p:nvSpPr>
        <p:spPr>
          <a:xfrm>
            <a:off x="7425057" y="1704145"/>
            <a:ext cx="1119217" cy="584775"/>
          </a:xfrm>
          <a:prstGeom prst="rect">
            <a:avLst/>
          </a:prstGeom>
          <a:noFill/>
        </p:spPr>
        <p:txBody>
          <a:bodyPr wrap="none" rtlCol="0">
            <a:spAutoFit/>
          </a:bodyPr>
          <a:lstStyle/>
          <a:p>
            <a:pPr eaLnBrk="0" fontAlgn="base" hangingPunct="0">
              <a:spcBef>
                <a:spcPct val="0"/>
              </a:spcBef>
              <a:spcAft>
                <a:spcPct val="0"/>
              </a:spcAft>
            </a:pPr>
            <a:r>
              <a:rPr lang="en-US" sz="3200" dirty="0">
                <a:solidFill>
                  <a:prstClr val="black"/>
                </a:solidFill>
                <a:latin typeface="Arial" panose="020B0604020202020204" pitchFamily="34" charset="0"/>
              </a:rPr>
              <a:t>JOIN</a:t>
            </a:r>
            <a:endParaRPr lang="en-SG" sz="3200" dirty="0">
              <a:solidFill>
                <a:prstClr val="black"/>
              </a:solidFill>
              <a:latin typeface="Arial" panose="020B0604020202020204" pitchFamily="34" charset="0"/>
            </a:endParaRPr>
          </a:p>
        </p:txBody>
      </p:sp>
      <p:sp>
        <p:nvSpPr>
          <p:cNvPr id="16" name="TextBox 15">
            <a:extLst>
              <a:ext uri="{FF2B5EF4-FFF2-40B4-BE49-F238E27FC236}">
                <a16:creationId xmlns:a16="http://schemas.microsoft.com/office/drawing/2014/main" id="{ECE056DF-0BA6-4F28-BD1E-B218B41F87FE}"/>
              </a:ext>
            </a:extLst>
          </p:cNvPr>
          <p:cNvSpPr txBox="1"/>
          <p:nvPr/>
        </p:nvSpPr>
        <p:spPr>
          <a:xfrm>
            <a:off x="1830735" y="1704145"/>
            <a:ext cx="1331187" cy="923330"/>
          </a:xfrm>
          <a:prstGeom prst="rect">
            <a:avLst/>
          </a:prstGeom>
          <a:noFill/>
        </p:spPr>
        <p:txBody>
          <a:bodyPr wrap="square" rtlCol="0">
            <a:spAutoFit/>
          </a:bodyPr>
          <a:lstStyle/>
          <a:p>
            <a:pPr eaLnBrk="0" fontAlgn="base" hangingPunct="0">
              <a:spcBef>
                <a:spcPct val="0"/>
              </a:spcBef>
              <a:spcAft>
                <a:spcPct val="0"/>
              </a:spcAft>
            </a:pPr>
            <a:r>
              <a:rPr lang="en-US" dirty="0">
                <a:solidFill>
                  <a:srgbClr val="01385B"/>
                </a:solidFill>
                <a:latin typeface="Arial" panose="020B0604020202020204" pitchFamily="34" charset="0"/>
              </a:rPr>
              <a:t>Single Data Source</a:t>
            </a:r>
            <a:endParaRPr lang="en-SG" dirty="0">
              <a:solidFill>
                <a:srgbClr val="01385B"/>
              </a:solidFill>
              <a:latin typeface="Arial" panose="020B0604020202020204" pitchFamily="34" charset="0"/>
            </a:endParaRPr>
          </a:p>
        </p:txBody>
      </p:sp>
      <p:graphicFrame>
        <p:nvGraphicFramePr>
          <p:cNvPr id="17" name="Table 16">
            <a:extLst>
              <a:ext uri="{FF2B5EF4-FFF2-40B4-BE49-F238E27FC236}">
                <a16:creationId xmlns:a16="http://schemas.microsoft.com/office/drawing/2014/main" id="{F440C228-0A62-46B9-B2A7-2A30ADCC86AB}"/>
              </a:ext>
            </a:extLst>
          </p:cNvPr>
          <p:cNvGraphicFramePr>
            <a:graphicFrameLocks noGrp="1"/>
          </p:cNvGraphicFramePr>
          <p:nvPr/>
        </p:nvGraphicFramePr>
        <p:xfrm>
          <a:off x="3539223" y="3685879"/>
          <a:ext cx="1509840" cy="111252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1069785">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8" name="TextBox 17">
            <a:extLst>
              <a:ext uri="{FF2B5EF4-FFF2-40B4-BE49-F238E27FC236}">
                <a16:creationId xmlns:a16="http://schemas.microsoft.com/office/drawing/2014/main" id="{60949659-A62C-4E5A-AF25-A43F0489AFEE}"/>
              </a:ext>
            </a:extLst>
          </p:cNvPr>
          <p:cNvSpPr txBox="1"/>
          <p:nvPr/>
        </p:nvSpPr>
        <p:spPr>
          <a:xfrm>
            <a:off x="1822250" y="3918140"/>
            <a:ext cx="1659429"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ea typeface="ヒラギノ角ゴ Pro W3"/>
              </a:defRPr>
            </a:lvl1pPr>
          </a:lstStyle>
          <a:p>
            <a:r>
              <a:rPr lang="en-US" dirty="0"/>
              <a:t>Data Source 1</a:t>
            </a:r>
            <a:endParaRPr lang="en-SG" dirty="0"/>
          </a:p>
        </p:txBody>
      </p:sp>
      <p:graphicFrame>
        <p:nvGraphicFramePr>
          <p:cNvPr id="19" name="Table 18">
            <a:extLst>
              <a:ext uri="{FF2B5EF4-FFF2-40B4-BE49-F238E27FC236}">
                <a16:creationId xmlns:a16="http://schemas.microsoft.com/office/drawing/2014/main" id="{D9EB3829-F068-42E7-80E5-A802524E9CF3}"/>
              </a:ext>
            </a:extLst>
          </p:cNvPr>
          <p:cNvGraphicFramePr>
            <a:graphicFrameLocks noGrp="1"/>
          </p:cNvGraphicFramePr>
          <p:nvPr/>
        </p:nvGraphicFramePr>
        <p:xfrm>
          <a:off x="4948321" y="5198749"/>
          <a:ext cx="1509842" cy="1112520"/>
        </p:xfrm>
        <a:graphic>
          <a:graphicData uri="http://schemas.openxmlformats.org/drawingml/2006/table">
            <a:tbl>
              <a:tblPr firstRow="1" bandRow="1">
                <a:tableStyleId>{775DCB02-9BB8-47FD-8907-85C794F793BA}</a:tableStyleId>
              </a:tblPr>
              <a:tblGrid>
                <a:gridCol w="544675">
                  <a:extLst>
                    <a:ext uri="{9D8B030D-6E8A-4147-A177-3AD203B41FA5}">
                      <a16:colId xmlns:a16="http://schemas.microsoft.com/office/drawing/2014/main" val="20000"/>
                    </a:ext>
                  </a:extLst>
                </a:gridCol>
                <a:gridCol w="965167">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0" name="TextBox 19">
            <a:extLst>
              <a:ext uri="{FF2B5EF4-FFF2-40B4-BE49-F238E27FC236}">
                <a16:creationId xmlns:a16="http://schemas.microsoft.com/office/drawing/2014/main" id="{43E10F3A-A910-495B-B4CB-9169254597CD}"/>
              </a:ext>
            </a:extLst>
          </p:cNvPr>
          <p:cNvSpPr txBox="1"/>
          <p:nvPr/>
        </p:nvSpPr>
        <p:spPr>
          <a:xfrm>
            <a:off x="1824559" y="5419652"/>
            <a:ext cx="1659429"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ea typeface="ヒラギノ角ゴ Pro W3"/>
              </a:defRPr>
            </a:lvl1pPr>
          </a:lstStyle>
          <a:p>
            <a:r>
              <a:rPr lang="en-US" dirty="0"/>
              <a:t>Data Source 2</a:t>
            </a:r>
            <a:endParaRPr lang="en-SG" dirty="0"/>
          </a:p>
        </p:txBody>
      </p:sp>
      <p:sp>
        <p:nvSpPr>
          <p:cNvPr id="21" name="TextBox 20">
            <a:extLst>
              <a:ext uri="{FF2B5EF4-FFF2-40B4-BE49-F238E27FC236}">
                <a16:creationId xmlns:a16="http://schemas.microsoft.com/office/drawing/2014/main" id="{922809AA-92F2-416D-9F92-18E386855BE0}"/>
              </a:ext>
            </a:extLst>
          </p:cNvPr>
          <p:cNvSpPr txBox="1"/>
          <p:nvPr/>
        </p:nvSpPr>
        <p:spPr>
          <a:xfrm>
            <a:off x="7425057" y="4229777"/>
            <a:ext cx="3312369" cy="830997"/>
          </a:xfrm>
          <a:prstGeom prst="rect">
            <a:avLst/>
          </a:prstGeom>
          <a:noFill/>
        </p:spPr>
        <p:txBody>
          <a:bodyPr wrap="square" rtlCol="0">
            <a:spAutoFit/>
          </a:bodyPr>
          <a:lstStyle/>
          <a:p>
            <a:pPr eaLnBrk="0" fontAlgn="base" hangingPunct="0">
              <a:spcBef>
                <a:spcPct val="0"/>
              </a:spcBef>
              <a:spcAft>
                <a:spcPct val="0"/>
              </a:spcAft>
            </a:pPr>
            <a:r>
              <a:rPr lang="en-US" sz="3200" dirty="0">
                <a:solidFill>
                  <a:prstClr val="black"/>
                </a:solidFill>
                <a:latin typeface="Arial" panose="020B0604020202020204" pitchFamily="34" charset="0"/>
              </a:rPr>
              <a:t>RELATIONSHIP</a:t>
            </a:r>
          </a:p>
          <a:p>
            <a:pPr algn="ctr" eaLnBrk="0" fontAlgn="base" hangingPunct="0">
              <a:spcBef>
                <a:spcPct val="0"/>
              </a:spcBef>
              <a:spcAft>
                <a:spcPct val="0"/>
              </a:spcAft>
            </a:pPr>
            <a:r>
              <a:rPr lang="en-US" sz="1600" dirty="0">
                <a:solidFill>
                  <a:srgbClr val="FF0000"/>
                </a:solidFill>
                <a:latin typeface="Arial" panose="020B0604020202020204" pitchFamily="34" charset="0"/>
              </a:rPr>
              <a:t>Only Dimensions, not Measures</a:t>
            </a:r>
            <a:endParaRPr lang="en-SG" sz="1600" dirty="0">
              <a:solidFill>
                <a:srgbClr val="FF0000"/>
              </a:solidFill>
              <a:latin typeface="Arial" panose="020B0604020202020204" pitchFamily="34" charset="0"/>
            </a:endParaRPr>
          </a:p>
        </p:txBody>
      </p:sp>
      <p:sp>
        <p:nvSpPr>
          <p:cNvPr id="22" name="Left-Up Arrow 31">
            <a:extLst>
              <a:ext uri="{FF2B5EF4-FFF2-40B4-BE49-F238E27FC236}">
                <a16:creationId xmlns:a16="http://schemas.microsoft.com/office/drawing/2014/main" id="{A7CCEE6B-22DB-4737-B2EE-1042EE085CC3}"/>
              </a:ext>
            </a:extLst>
          </p:cNvPr>
          <p:cNvSpPr/>
          <p:nvPr/>
        </p:nvSpPr>
        <p:spPr>
          <a:xfrm rot="5400000">
            <a:off x="3780295" y="4557329"/>
            <a:ext cx="850495" cy="1332640"/>
          </a:xfrm>
          <a:prstGeom prst="leftUpArrow">
            <a:avLst>
              <a:gd name="adj1" fmla="val 19026"/>
              <a:gd name="adj2" fmla="val 24253"/>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SG">
              <a:solidFill>
                <a:prstClr val="white"/>
              </a:solidFill>
            </a:endParaRPr>
          </a:p>
        </p:txBody>
      </p:sp>
    </p:spTree>
    <p:extLst>
      <p:ext uri="{BB962C8B-B14F-4D97-AF65-F5344CB8AC3E}">
        <p14:creationId xmlns:p14="http://schemas.microsoft.com/office/powerpoint/2010/main" val="3223473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Building Blocks &amp; Syntax for Data Source Manipulation with Calculated Fields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21</a:t>
            </a:fld>
            <a:endParaRPr lang="en-US" dirty="0"/>
          </a:p>
        </p:txBody>
      </p:sp>
      <p:sp>
        <p:nvSpPr>
          <p:cNvPr id="23" name="Rounded Rectangle 4">
            <a:extLst>
              <a:ext uri="{FF2B5EF4-FFF2-40B4-BE49-F238E27FC236}">
                <a16:creationId xmlns:a16="http://schemas.microsoft.com/office/drawing/2014/main" id="{E54F52B3-3AA2-4C2A-A04E-8E3F0E5D6ED4}"/>
              </a:ext>
            </a:extLst>
          </p:cNvPr>
          <p:cNvSpPr/>
          <p:nvPr/>
        </p:nvSpPr>
        <p:spPr>
          <a:xfrm>
            <a:off x="1775520" y="3140639"/>
            <a:ext cx="1440160"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Functions</a:t>
            </a:r>
            <a:endParaRPr lang="en-SG" dirty="0">
              <a:solidFill>
                <a:prstClr val="black"/>
              </a:solidFill>
              <a:latin typeface="Calibri"/>
            </a:endParaRPr>
          </a:p>
        </p:txBody>
      </p:sp>
      <p:sp>
        <p:nvSpPr>
          <p:cNvPr id="24" name="Rounded Rectangle 5">
            <a:extLst>
              <a:ext uri="{FF2B5EF4-FFF2-40B4-BE49-F238E27FC236}">
                <a16:creationId xmlns:a16="http://schemas.microsoft.com/office/drawing/2014/main" id="{879A302D-4B01-4060-AF64-980447AE10D7}"/>
              </a:ext>
            </a:extLst>
          </p:cNvPr>
          <p:cNvSpPr/>
          <p:nvPr/>
        </p:nvSpPr>
        <p:spPr>
          <a:xfrm>
            <a:off x="3935760" y="3140639"/>
            <a:ext cx="1440160"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Fields</a:t>
            </a:r>
            <a:endParaRPr lang="en-SG" dirty="0">
              <a:solidFill>
                <a:prstClr val="black"/>
              </a:solidFill>
              <a:latin typeface="Calibri"/>
            </a:endParaRPr>
          </a:p>
        </p:txBody>
      </p:sp>
      <p:sp>
        <p:nvSpPr>
          <p:cNvPr id="25" name="Rounded Rectangle 6">
            <a:extLst>
              <a:ext uri="{FF2B5EF4-FFF2-40B4-BE49-F238E27FC236}">
                <a16:creationId xmlns:a16="http://schemas.microsoft.com/office/drawing/2014/main" id="{70827AB1-8973-409B-B9B4-78019424FFA9}"/>
              </a:ext>
            </a:extLst>
          </p:cNvPr>
          <p:cNvSpPr/>
          <p:nvPr/>
        </p:nvSpPr>
        <p:spPr>
          <a:xfrm>
            <a:off x="6096000" y="3140639"/>
            <a:ext cx="1440160"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Operators</a:t>
            </a:r>
            <a:endParaRPr lang="en-SG" dirty="0">
              <a:solidFill>
                <a:prstClr val="black"/>
              </a:solidFill>
              <a:latin typeface="Calibri"/>
            </a:endParaRPr>
          </a:p>
        </p:txBody>
      </p:sp>
      <p:sp>
        <p:nvSpPr>
          <p:cNvPr id="26" name="Rounded Rectangle 7">
            <a:extLst>
              <a:ext uri="{FF2B5EF4-FFF2-40B4-BE49-F238E27FC236}">
                <a16:creationId xmlns:a16="http://schemas.microsoft.com/office/drawing/2014/main" id="{A4C3FA35-714C-4DCA-A527-69A851B16C8C}"/>
              </a:ext>
            </a:extLst>
          </p:cNvPr>
          <p:cNvSpPr/>
          <p:nvPr/>
        </p:nvSpPr>
        <p:spPr>
          <a:xfrm>
            <a:off x="8262541" y="3118439"/>
            <a:ext cx="2081932"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Literal Expressions</a:t>
            </a:r>
            <a:endParaRPr lang="en-SG" dirty="0">
              <a:solidFill>
                <a:prstClr val="black"/>
              </a:solidFill>
              <a:latin typeface="Calibri"/>
            </a:endParaRPr>
          </a:p>
        </p:txBody>
      </p:sp>
      <p:graphicFrame>
        <p:nvGraphicFramePr>
          <p:cNvPr id="27" name="Table 26">
            <a:extLst>
              <a:ext uri="{FF2B5EF4-FFF2-40B4-BE49-F238E27FC236}">
                <a16:creationId xmlns:a16="http://schemas.microsoft.com/office/drawing/2014/main" id="{152615A8-0117-4BAF-9BA3-C34856517330}"/>
              </a:ext>
            </a:extLst>
          </p:cNvPr>
          <p:cNvGraphicFramePr>
            <a:graphicFrameLocks noGrp="1"/>
          </p:cNvGraphicFramePr>
          <p:nvPr/>
        </p:nvGraphicFramePr>
        <p:xfrm>
          <a:off x="2434966" y="1166949"/>
          <a:ext cx="2380617" cy="1854200"/>
        </p:xfrm>
        <a:graphic>
          <a:graphicData uri="http://schemas.openxmlformats.org/drawingml/2006/table">
            <a:tbl>
              <a:tblPr firstRow="1" bandRow="1">
                <a:tableStyleId>{5C22544A-7EE6-4342-B048-85BDC9FD1C3A}</a:tableStyleId>
              </a:tblPr>
              <a:tblGrid>
                <a:gridCol w="593217">
                  <a:extLst>
                    <a:ext uri="{9D8B030D-6E8A-4147-A177-3AD203B41FA5}">
                      <a16:colId xmlns:a16="http://schemas.microsoft.com/office/drawing/2014/main" val="20000"/>
                    </a:ext>
                  </a:extLst>
                </a:gridCol>
                <a:gridCol w="980885">
                  <a:extLst>
                    <a:ext uri="{9D8B030D-6E8A-4147-A177-3AD203B41FA5}">
                      <a16:colId xmlns:a16="http://schemas.microsoft.com/office/drawing/2014/main" val="20001"/>
                    </a:ext>
                  </a:extLst>
                </a:gridCol>
                <a:gridCol w="806515">
                  <a:extLst>
                    <a:ext uri="{9D8B030D-6E8A-4147-A177-3AD203B41FA5}">
                      <a16:colId xmlns:a16="http://schemas.microsoft.com/office/drawing/2014/main" val="20002"/>
                    </a:ext>
                  </a:extLst>
                </a:gridCol>
              </a:tblGrid>
              <a:tr h="370840">
                <a:tc>
                  <a:txBody>
                    <a:bodyPr/>
                    <a:lstStyle/>
                    <a:p>
                      <a:pPr algn="ctr"/>
                      <a:r>
                        <a:rPr lang="en-US" sz="1300" dirty="0"/>
                        <a:t>Roll</a:t>
                      </a:r>
                      <a:endParaRPr lang="en-SG" sz="1300" dirty="0"/>
                    </a:p>
                  </a:txBody>
                  <a:tcPr/>
                </a:tc>
                <a:tc>
                  <a:txBody>
                    <a:bodyPr/>
                    <a:lstStyle/>
                    <a:p>
                      <a:pPr algn="ctr"/>
                      <a:r>
                        <a:rPr lang="en-US" sz="1300" dirty="0"/>
                        <a:t>Student</a:t>
                      </a:r>
                      <a:endParaRPr lang="en-SG" sz="1300" dirty="0"/>
                    </a:p>
                  </a:txBody>
                  <a:tcPr/>
                </a:tc>
                <a:tc>
                  <a:txBody>
                    <a:bodyPr/>
                    <a:lstStyle/>
                    <a:p>
                      <a:pPr algn="ctr"/>
                      <a:r>
                        <a:rPr lang="en-US" sz="1300" dirty="0"/>
                        <a:t>Grade</a:t>
                      </a:r>
                      <a:endParaRPr lang="en-SG" sz="1300" dirty="0"/>
                    </a:p>
                  </a:txBody>
                  <a:tcPr/>
                </a:tc>
                <a:extLst>
                  <a:ext uri="{0D108BD9-81ED-4DB2-BD59-A6C34878D82A}">
                    <a16:rowId xmlns:a16="http://schemas.microsoft.com/office/drawing/2014/main" val="10000"/>
                  </a:ext>
                </a:extLst>
              </a:tr>
              <a:tr h="370840">
                <a:tc>
                  <a:txBody>
                    <a:bodyPr/>
                    <a:lstStyle/>
                    <a:p>
                      <a:pPr algn="ctr"/>
                      <a:r>
                        <a:rPr lang="en-US" sz="1300" dirty="0"/>
                        <a:t>1</a:t>
                      </a:r>
                      <a:endParaRPr lang="en-SG" sz="1300" dirty="0"/>
                    </a:p>
                  </a:txBody>
                  <a:tcPr/>
                </a:tc>
                <a:tc>
                  <a:txBody>
                    <a:bodyPr/>
                    <a:lstStyle/>
                    <a:p>
                      <a:pPr algn="ctr"/>
                      <a:r>
                        <a:rPr lang="en-US" sz="1300" dirty="0"/>
                        <a:t>Ali</a:t>
                      </a:r>
                      <a:endParaRPr lang="en-SG" sz="1300" dirty="0"/>
                    </a:p>
                  </a:txBody>
                  <a:tcPr/>
                </a:tc>
                <a:tc>
                  <a:txBody>
                    <a:bodyPr/>
                    <a:lstStyle/>
                    <a:p>
                      <a:pPr algn="ctr"/>
                      <a:r>
                        <a:rPr lang="en-US" sz="1300" dirty="0"/>
                        <a:t>80</a:t>
                      </a:r>
                      <a:endParaRPr lang="en-SG" sz="1300" dirty="0"/>
                    </a:p>
                  </a:txBody>
                  <a:tcPr/>
                </a:tc>
                <a:extLst>
                  <a:ext uri="{0D108BD9-81ED-4DB2-BD59-A6C34878D82A}">
                    <a16:rowId xmlns:a16="http://schemas.microsoft.com/office/drawing/2014/main" val="10001"/>
                  </a:ext>
                </a:extLst>
              </a:tr>
              <a:tr h="370840">
                <a:tc>
                  <a:txBody>
                    <a:bodyPr/>
                    <a:lstStyle/>
                    <a:p>
                      <a:pPr algn="ctr"/>
                      <a:r>
                        <a:rPr lang="en-US" sz="1300" dirty="0"/>
                        <a:t>2</a:t>
                      </a:r>
                      <a:endParaRPr lang="en-SG" sz="1300" dirty="0"/>
                    </a:p>
                  </a:txBody>
                  <a:tcPr/>
                </a:tc>
                <a:tc>
                  <a:txBody>
                    <a:bodyPr/>
                    <a:lstStyle/>
                    <a:p>
                      <a:pPr algn="ctr"/>
                      <a:r>
                        <a:rPr lang="en-US" sz="1300" dirty="0"/>
                        <a:t>Benny</a:t>
                      </a:r>
                      <a:endParaRPr lang="en-SG" sz="1300" dirty="0"/>
                    </a:p>
                  </a:txBody>
                  <a:tcPr/>
                </a:tc>
                <a:tc>
                  <a:txBody>
                    <a:bodyPr/>
                    <a:lstStyle/>
                    <a:p>
                      <a:pPr algn="ctr"/>
                      <a:r>
                        <a:rPr lang="en-US" sz="1300" dirty="0"/>
                        <a:t>40</a:t>
                      </a:r>
                      <a:endParaRPr lang="en-SG" sz="1300" dirty="0"/>
                    </a:p>
                  </a:txBody>
                  <a:tcPr/>
                </a:tc>
                <a:extLst>
                  <a:ext uri="{0D108BD9-81ED-4DB2-BD59-A6C34878D82A}">
                    <a16:rowId xmlns:a16="http://schemas.microsoft.com/office/drawing/2014/main" val="10002"/>
                  </a:ext>
                </a:extLst>
              </a:tr>
              <a:tr h="370840">
                <a:tc>
                  <a:txBody>
                    <a:bodyPr/>
                    <a:lstStyle/>
                    <a:p>
                      <a:pPr algn="ctr"/>
                      <a:r>
                        <a:rPr lang="en-US" sz="1300" dirty="0"/>
                        <a:t>3</a:t>
                      </a:r>
                      <a:endParaRPr lang="en-SG" sz="1300" dirty="0"/>
                    </a:p>
                  </a:txBody>
                  <a:tcPr/>
                </a:tc>
                <a:tc>
                  <a:txBody>
                    <a:bodyPr/>
                    <a:lstStyle/>
                    <a:p>
                      <a:pPr algn="ctr"/>
                      <a:r>
                        <a:rPr lang="en-US" sz="1300" dirty="0"/>
                        <a:t>Carrie</a:t>
                      </a:r>
                      <a:endParaRPr lang="en-SG" sz="1300" dirty="0"/>
                    </a:p>
                  </a:txBody>
                  <a:tcPr/>
                </a:tc>
                <a:tc>
                  <a:txBody>
                    <a:bodyPr/>
                    <a:lstStyle/>
                    <a:p>
                      <a:pPr algn="ctr"/>
                      <a:r>
                        <a:rPr lang="en-US" sz="1300" dirty="0"/>
                        <a:t>60</a:t>
                      </a:r>
                      <a:endParaRPr lang="en-SG" sz="1300" dirty="0"/>
                    </a:p>
                  </a:txBody>
                  <a:tcPr/>
                </a:tc>
                <a:extLst>
                  <a:ext uri="{0D108BD9-81ED-4DB2-BD59-A6C34878D82A}">
                    <a16:rowId xmlns:a16="http://schemas.microsoft.com/office/drawing/2014/main" val="10003"/>
                  </a:ext>
                </a:extLst>
              </a:tr>
              <a:tr h="370840">
                <a:tc>
                  <a:txBody>
                    <a:bodyPr/>
                    <a:lstStyle/>
                    <a:p>
                      <a:pPr algn="ctr"/>
                      <a:r>
                        <a:rPr lang="en-US" sz="1300" dirty="0"/>
                        <a:t>4</a:t>
                      </a:r>
                      <a:endParaRPr lang="en-SG" sz="1300" dirty="0"/>
                    </a:p>
                  </a:txBody>
                  <a:tcPr/>
                </a:tc>
                <a:tc>
                  <a:txBody>
                    <a:bodyPr/>
                    <a:lstStyle/>
                    <a:p>
                      <a:pPr algn="ctr"/>
                      <a:r>
                        <a:rPr lang="en-US" sz="1300" dirty="0"/>
                        <a:t>Daffy</a:t>
                      </a:r>
                      <a:endParaRPr lang="en-SG" sz="1300" dirty="0"/>
                    </a:p>
                  </a:txBody>
                  <a:tcPr/>
                </a:tc>
                <a:tc>
                  <a:txBody>
                    <a:bodyPr/>
                    <a:lstStyle/>
                    <a:p>
                      <a:pPr algn="ctr"/>
                      <a:r>
                        <a:rPr lang="en-US" sz="1300" dirty="0"/>
                        <a:t>50</a:t>
                      </a:r>
                      <a:endParaRPr lang="en-SG" sz="1300" dirty="0"/>
                    </a:p>
                  </a:txBody>
                  <a:tcPr/>
                </a:tc>
                <a:extLst>
                  <a:ext uri="{0D108BD9-81ED-4DB2-BD59-A6C34878D82A}">
                    <a16:rowId xmlns:a16="http://schemas.microsoft.com/office/drawing/2014/main" val="10004"/>
                  </a:ext>
                </a:extLst>
              </a:tr>
            </a:tbl>
          </a:graphicData>
        </a:graphic>
      </p:graphicFrame>
      <p:sp>
        <p:nvSpPr>
          <p:cNvPr id="28" name="TextBox 27">
            <a:extLst>
              <a:ext uri="{FF2B5EF4-FFF2-40B4-BE49-F238E27FC236}">
                <a16:creationId xmlns:a16="http://schemas.microsoft.com/office/drawing/2014/main" id="{47E2A68D-B651-442F-AC70-70204D544C06}"/>
              </a:ext>
            </a:extLst>
          </p:cNvPr>
          <p:cNvSpPr txBox="1"/>
          <p:nvPr/>
        </p:nvSpPr>
        <p:spPr>
          <a:xfrm>
            <a:off x="5679985" y="1454982"/>
            <a:ext cx="1922321" cy="1200329"/>
          </a:xfrm>
          <a:prstGeom prst="rect">
            <a:avLst/>
          </a:prstGeom>
          <a:noFill/>
          <a:ln>
            <a:solidFill>
              <a:schemeClr val="tx1"/>
            </a:solidFill>
          </a:ln>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IF [GRADE] &gt; 50</a:t>
            </a:r>
            <a:br>
              <a:rPr lang="en-US" dirty="0">
                <a:solidFill>
                  <a:prstClr val="black"/>
                </a:solidFill>
                <a:latin typeface="Arial" panose="020B0604020202020204" pitchFamily="34" charset="0"/>
                <a:ea typeface="ヒラギノ角ゴ Pro W3"/>
              </a:rPr>
            </a:br>
            <a:r>
              <a:rPr lang="en-US" dirty="0">
                <a:solidFill>
                  <a:prstClr val="black"/>
                </a:solidFill>
                <a:latin typeface="Arial" panose="020B0604020202020204" pitchFamily="34" charset="0"/>
                <a:ea typeface="ヒラギノ角ゴ Pro W3"/>
              </a:rPr>
              <a:t>THEN “PASS“</a:t>
            </a:r>
          </a:p>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ELSE “FAIL“</a:t>
            </a:r>
          </a:p>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END</a:t>
            </a:r>
            <a:endParaRPr lang="en-SG" dirty="0">
              <a:solidFill>
                <a:prstClr val="black"/>
              </a:solidFill>
              <a:latin typeface="Arial" panose="020B0604020202020204" pitchFamily="34" charset="0"/>
              <a:ea typeface="ヒラギノ角ゴ Pro W3"/>
            </a:endParaRPr>
          </a:p>
        </p:txBody>
      </p:sp>
      <p:sp>
        <p:nvSpPr>
          <p:cNvPr id="29" name="Right Arrow 10">
            <a:extLst>
              <a:ext uri="{FF2B5EF4-FFF2-40B4-BE49-F238E27FC236}">
                <a16:creationId xmlns:a16="http://schemas.microsoft.com/office/drawing/2014/main" id="{2C0DC797-46DF-4930-B2EB-0702F82EFD27}"/>
              </a:ext>
            </a:extLst>
          </p:cNvPr>
          <p:cNvSpPr/>
          <p:nvPr/>
        </p:nvSpPr>
        <p:spPr>
          <a:xfrm>
            <a:off x="4883237" y="1946585"/>
            <a:ext cx="724739"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30" name="TextBox 29">
            <a:extLst>
              <a:ext uri="{FF2B5EF4-FFF2-40B4-BE49-F238E27FC236}">
                <a16:creationId xmlns:a16="http://schemas.microsoft.com/office/drawing/2014/main" id="{61240402-3D80-4C53-83BA-14EBB1D4DA41}"/>
              </a:ext>
            </a:extLst>
          </p:cNvPr>
          <p:cNvSpPr txBox="1"/>
          <p:nvPr/>
        </p:nvSpPr>
        <p:spPr>
          <a:xfrm>
            <a:off x="4129200" y="3934307"/>
            <a:ext cx="1133644"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defRPr>
            </a:lvl1pPr>
          </a:lstStyle>
          <a:p>
            <a:r>
              <a:rPr lang="en-US" dirty="0"/>
              <a:t>[GRADE]</a:t>
            </a:r>
            <a:endParaRPr lang="en-SG" dirty="0"/>
          </a:p>
        </p:txBody>
      </p:sp>
      <p:sp>
        <p:nvSpPr>
          <p:cNvPr id="31" name="TextBox 30">
            <a:extLst>
              <a:ext uri="{FF2B5EF4-FFF2-40B4-BE49-F238E27FC236}">
                <a16:creationId xmlns:a16="http://schemas.microsoft.com/office/drawing/2014/main" id="{5EDEEB1B-5B9E-45E3-9DA0-D38500C1AD81}"/>
              </a:ext>
            </a:extLst>
          </p:cNvPr>
          <p:cNvSpPr txBox="1"/>
          <p:nvPr/>
        </p:nvSpPr>
        <p:spPr>
          <a:xfrm>
            <a:off x="6541859" y="3934307"/>
            <a:ext cx="319318"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defRPr>
            </a:lvl1pPr>
          </a:lstStyle>
          <a:p>
            <a:r>
              <a:rPr lang="en-US" dirty="0"/>
              <a:t>&gt;</a:t>
            </a:r>
            <a:endParaRPr lang="en-SG" dirty="0"/>
          </a:p>
        </p:txBody>
      </p:sp>
      <p:sp>
        <p:nvSpPr>
          <p:cNvPr id="32" name="TextBox 31">
            <a:extLst>
              <a:ext uri="{FF2B5EF4-FFF2-40B4-BE49-F238E27FC236}">
                <a16:creationId xmlns:a16="http://schemas.microsoft.com/office/drawing/2014/main" id="{7D9C7906-FB86-4771-8CB9-15A07F2D1B16}"/>
              </a:ext>
            </a:extLst>
          </p:cNvPr>
          <p:cNvSpPr txBox="1"/>
          <p:nvPr/>
        </p:nvSpPr>
        <p:spPr>
          <a:xfrm>
            <a:off x="9143848" y="3934307"/>
            <a:ext cx="936988"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defRPr>
            </a:lvl1pPr>
          </a:lstStyle>
          <a:p>
            <a:r>
              <a:rPr lang="en-US" dirty="0"/>
              <a:t>“PASS”</a:t>
            </a:r>
            <a:endParaRPr lang="en-SG" dirty="0"/>
          </a:p>
        </p:txBody>
      </p:sp>
      <p:sp>
        <p:nvSpPr>
          <p:cNvPr id="33" name="Right Arrow 15">
            <a:extLst>
              <a:ext uri="{FF2B5EF4-FFF2-40B4-BE49-F238E27FC236}">
                <a16:creationId xmlns:a16="http://schemas.microsoft.com/office/drawing/2014/main" id="{AA96ECF8-E91B-4132-867C-8F73940D1106}"/>
              </a:ext>
            </a:extLst>
          </p:cNvPr>
          <p:cNvSpPr/>
          <p:nvPr/>
        </p:nvSpPr>
        <p:spPr>
          <a:xfrm>
            <a:off x="7674313" y="1946585"/>
            <a:ext cx="724739"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34" name="Table 33">
            <a:extLst>
              <a:ext uri="{FF2B5EF4-FFF2-40B4-BE49-F238E27FC236}">
                <a16:creationId xmlns:a16="http://schemas.microsoft.com/office/drawing/2014/main" id="{48736185-AF05-4EC0-AC8C-B985FAF77AE1}"/>
              </a:ext>
            </a:extLst>
          </p:cNvPr>
          <p:cNvGraphicFramePr>
            <a:graphicFrameLocks noGrp="1"/>
          </p:cNvGraphicFramePr>
          <p:nvPr/>
        </p:nvGraphicFramePr>
        <p:xfrm>
          <a:off x="8472264" y="1210755"/>
          <a:ext cx="1220979" cy="1854200"/>
        </p:xfrm>
        <a:graphic>
          <a:graphicData uri="http://schemas.openxmlformats.org/drawingml/2006/table">
            <a:tbl>
              <a:tblPr firstRow="1" bandRow="1">
                <a:tableStyleId>{10A1B5D5-9B99-4C35-A422-299274C87663}</a:tableStyleId>
              </a:tblPr>
              <a:tblGrid>
                <a:gridCol w="1220979">
                  <a:extLst>
                    <a:ext uri="{9D8B030D-6E8A-4147-A177-3AD203B41FA5}">
                      <a16:colId xmlns:a16="http://schemas.microsoft.com/office/drawing/2014/main" val="20000"/>
                    </a:ext>
                  </a:extLst>
                </a:gridCol>
              </a:tblGrid>
              <a:tr h="370840">
                <a:tc>
                  <a:txBody>
                    <a:bodyPr/>
                    <a:lstStyle/>
                    <a:p>
                      <a:pPr algn="ctr"/>
                      <a:r>
                        <a:rPr lang="en-US" sz="1300" dirty="0">
                          <a:solidFill>
                            <a:sysClr val="windowText" lastClr="000000"/>
                          </a:solidFill>
                        </a:rPr>
                        <a:t>Calculated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PAS</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FAIL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PASS</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sz="1300" dirty="0">
                          <a:solidFill>
                            <a:sysClr val="windowText" lastClr="000000"/>
                          </a:solidFill>
                        </a:rPr>
                        <a:t>FAIL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5" name="Rounded Rectangle 17">
            <a:extLst>
              <a:ext uri="{FF2B5EF4-FFF2-40B4-BE49-F238E27FC236}">
                <a16:creationId xmlns:a16="http://schemas.microsoft.com/office/drawing/2014/main" id="{DB719027-9F6B-4AB8-A7C6-23231A50881C}"/>
              </a:ext>
            </a:extLst>
          </p:cNvPr>
          <p:cNvSpPr/>
          <p:nvPr/>
        </p:nvSpPr>
        <p:spPr>
          <a:xfrm>
            <a:off x="1775520" y="3961208"/>
            <a:ext cx="1440160"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Number</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ABS(-3) = 3</a:t>
            </a:r>
            <a:endParaRPr lang="en-SG" dirty="0">
              <a:solidFill>
                <a:srgbClr val="01385B"/>
              </a:solidFill>
              <a:latin typeface="Arial" panose="020B0604020202020204" pitchFamily="34" charset="0"/>
            </a:endParaRPr>
          </a:p>
        </p:txBody>
      </p:sp>
      <p:sp>
        <p:nvSpPr>
          <p:cNvPr id="36" name="Rounded Rectangle 18">
            <a:extLst>
              <a:ext uri="{FF2B5EF4-FFF2-40B4-BE49-F238E27FC236}">
                <a16:creationId xmlns:a16="http://schemas.microsoft.com/office/drawing/2014/main" id="{7C9E5BB2-909F-47C8-A0CB-148C07CF108D}"/>
              </a:ext>
            </a:extLst>
          </p:cNvPr>
          <p:cNvSpPr/>
          <p:nvPr/>
        </p:nvSpPr>
        <p:spPr>
          <a:xfrm>
            <a:off x="1775520" y="4654959"/>
            <a:ext cx="1584176"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Strings</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Len(“Ali”) = 3</a:t>
            </a:r>
            <a:endParaRPr lang="en-SG" dirty="0">
              <a:solidFill>
                <a:srgbClr val="01385B"/>
              </a:solidFill>
              <a:latin typeface="Arial" panose="020B0604020202020204" pitchFamily="34" charset="0"/>
            </a:endParaRPr>
          </a:p>
        </p:txBody>
      </p:sp>
      <p:sp>
        <p:nvSpPr>
          <p:cNvPr id="37" name="Rounded Rectangle 19">
            <a:extLst>
              <a:ext uri="{FF2B5EF4-FFF2-40B4-BE49-F238E27FC236}">
                <a16:creationId xmlns:a16="http://schemas.microsoft.com/office/drawing/2014/main" id="{B55C9DAD-D090-433E-8E89-72FA831A0B5F}"/>
              </a:ext>
            </a:extLst>
          </p:cNvPr>
          <p:cNvSpPr/>
          <p:nvPr/>
        </p:nvSpPr>
        <p:spPr>
          <a:xfrm>
            <a:off x="1513490" y="5365818"/>
            <a:ext cx="2062231"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Type Conversion</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INT(50.1) = 50</a:t>
            </a:r>
            <a:endParaRPr lang="en-SG" dirty="0">
              <a:solidFill>
                <a:srgbClr val="01385B"/>
              </a:solidFill>
              <a:latin typeface="Arial" panose="020B0604020202020204" pitchFamily="34" charset="0"/>
            </a:endParaRPr>
          </a:p>
        </p:txBody>
      </p:sp>
      <p:sp>
        <p:nvSpPr>
          <p:cNvPr id="38" name="Rounded Rectangle 20">
            <a:extLst>
              <a:ext uri="{FF2B5EF4-FFF2-40B4-BE49-F238E27FC236}">
                <a16:creationId xmlns:a16="http://schemas.microsoft.com/office/drawing/2014/main" id="{D4C72101-DC5B-413B-9707-CDC78DAE6400}"/>
              </a:ext>
            </a:extLst>
          </p:cNvPr>
          <p:cNvSpPr/>
          <p:nvPr/>
        </p:nvSpPr>
        <p:spPr>
          <a:xfrm>
            <a:off x="1474928" y="6076676"/>
            <a:ext cx="2160240"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Logical</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IF [Ali] THEN “Pass”</a:t>
            </a:r>
            <a:endParaRPr lang="en-SG" dirty="0">
              <a:solidFill>
                <a:srgbClr val="01385B"/>
              </a:solidFill>
              <a:latin typeface="Arial" panose="020B0604020202020204" pitchFamily="34" charset="0"/>
            </a:endParaRPr>
          </a:p>
        </p:txBody>
      </p:sp>
      <p:sp>
        <p:nvSpPr>
          <p:cNvPr id="40" name="Rectangle 39">
            <a:extLst>
              <a:ext uri="{FF2B5EF4-FFF2-40B4-BE49-F238E27FC236}">
                <a16:creationId xmlns:a16="http://schemas.microsoft.com/office/drawing/2014/main" id="{249B2792-1362-4A94-8A2B-9CBBE0EAD665}"/>
              </a:ext>
            </a:extLst>
          </p:cNvPr>
          <p:cNvSpPr/>
          <p:nvPr/>
        </p:nvSpPr>
        <p:spPr>
          <a:xfrm>
            <a:off x="3824381" y="6338986"/>
            <a:ext cx="6820263" cy="307777"/>
          </a:xfrm>
          <a:prstGeom prst="rect">
            <a:avLst/>
          </a:prstGeom>
        </p:spPr>
        <p:txBody>
          <a:bodyPr wrap="square">
            <a:spAutoFit/>
          </a:bodyPr>
          <a:lstStyle/>
          <a:p>
            <a:r>
              <a:rPr lang="en-SG" sz="1400" i="1" dirty="0">
                <a:solidFill>
                  <a:srgbClr val="EC6841"/>
                </a:solidFill>
                <a:latin typeface="Calibri"/>
              </a:rPr>
              <a:t>Source: https://help.tableau.com/current/pro/desktop/en-us/functions.htm</a:t>
            </a:r>
          </a:p>
        </p:txBody>
      </p:sp>
      <p:sp>
        <p:nvSpPr>
          <p:cNvPr id="41" name="TextBox 40">
            <a:extLst>
              <a:ext uri="{FF2B5EF4-FFF2-40B4-BE49-F238E27FC236}">
                <a16:creationId xmlns:a16="http://schemas.microsoft.com/office/drawing/2014/main" id="{90F245C1-5883-42D1-9CE0-45DF127AD304}"/>
              </a:ext>
            </a:extLst>
          </p:cNvPr>
          <p:cNvSpPr txBox="1"/>
          <p:nvPr/>
        </p:nvSpPr>
        <p:spPr>
          <a:xfrm>
            <a:off x="5546210" y="5196090"/>
            <a:ext cx="3070071"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ea typeface="ヒラギノ角ゴ Pro W3"/>
              </a:rPr>
              <a:t>Adding rows to existing data</a:t>
            </a:r>
            <a:endParaRPr lang="en-SG" dirty="0">
              <a:solidFill>
                <a:srgbClr val="01385B"/>
              </a:solidFill>
              <a:latin typeface="Arial" panose="020B0604020202020204" pitchFamily="34" charset="0"/>
              <a:ea typeface="ヒラギノ角ゴ Pro W3"/>
            </a:endParaRPr>
          </a:p>
        </p:txBody>
      </p:sp>
    </p:spTree>
    <p:extLst>
      <p:ext uri="{BB962C8B-B14F-4D97-AF65-F5344CB8AC3E}">
        <p14:creationId xmlns:p14="http://schemas.microsoft.com/office/powerpoint/2010/main" val="3979862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Table Join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22</a:t>
            </a:fld>
            <a:endParaRPr lang="en-US" dirty="0"/>
          </a:p>
        </p:txBody>
      </p:sp>
      <p:pic>
        <p:nvPicPr>
          <p:cNvPr id="22" name="Picture 21">
            <a:extLst>
              <a:ext uri="{FF2B5EF4-FFF2-40B4-BE49-F238E27FC236}">
                <a16:creationId xmlns:a16="http://schemas.microsoft.com/office/drawing/2014/main" id="{B70075E4-2E11-45E7-9C89-9E5CC8066903}"/>
              </a:ext>
            </a:extLst>
          </p:cNvPr>
          <p:cNvPicPr>
            <a:picLocks noChangeAspect="1"/>
          </p:cNvPicPr>
          <p:nvPr/>
        </p:nvPicPr>
        <p:blipFill>
          <a:blip r:embed="rId2"/>
          <a:stretch>
            <a:fillRect/>
          </a:stretch>
        </p:blipFill>
        <p:spPr>
          <a:xfrm>
            <a:off x="1287111" y="1528908"/>
            <a:ext cx="9617777" cy="4006544"/>
          </a:xfrm>
          <a:prstGeom prst="rect">
            <a:avLst/>
          </a:prstGeom>
        </p:spPr>
      </p:pic>
    </p:spTree>
    <p:extLst>
      <p:ext uri="{BB962C8B-B14F-4D97-AF65-F5344CB8AC3E}">
        <p14:creationId xmlns:p14="http://schemas.microsoft.com/office/powerpoint/2010/main" val="1024518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Cross-database Join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23</a:t>
            </a:fld>
            <a:endParaRPr lang="en-US" dirty="0"/>
          </a:p>
        </p:txBody>
      </p:sp>
      <p:pic>
        <p:nvPicPr>
          <p:cNvPr id="5" name="Picture 4">
            <a:extLst>
              <a:ext uri="{FF2B5EF4-FFF2-40B4-BE49-F238E27FC236}">
                <a16:creationId xmlns:a16="http://schemas.microsoft.com/office/drawing/2014/main" id="{A0FACB48-0288-4CB1-B70B-CD7249442938}"/>
              </a:ext>
            </a:extLst>
          </p:cNvPr>
          <p:cNvPicPr>
            <a:picLocks noChangeAspect="1"/>
          </p:cNvPicPr>
          <p:nvPr/>
        </p:nvPicPr>
        <p:blipFill>
          <a:blip r:embed="rId2"/>
          <a:stretch>
            <a:fillRect/>
          </a:stretch>
        </p:blipFill>
        <p:spPr>
          <a:xfrm>
            <a:off x="925977" y="1628498"/>
            <a:ext cx="9722735" cy="4250775"/>
          </a:xfrm>
          <a:prstGeom prst="rect">
            <a:avLst/>
          </a:prstGeom>
        </p:spPr>
      </p:pic>
    </p:spTree>
    <p:extLst>
      <p:ext uri="{BB962C8B-B14F-4D97-AF65-F5344CB8AC3E}">
        <p14:creationId xmlns:p14="http://schemas.microsoft.com/office/powerpoint/2010/main" val="287513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Data Blending</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24</a:t>
            </a:fld>
            <a:endParaRPr lang="en-US" dirty="0"/>
          </a:p>
        </p:txBody>
      </p:sp>
      <p:pic>
        <p:nvPicPr>
          <p:cNvPr id="6" name="Picture 5">
            <a:extLst>
              <a:ext uri="{FF2B5EF4-FFF2-40B4-BE49-F238E27FC236}">
                <a16:creationId xmlns:a16="http://schemas.microsoft.com/office/drawing/2014/main" id="{5676A11F-1DE2-4F51-A037-829D33F6FA83}"/>
              </a:ext>
            </a:extLst>
          </p:cNvPr>
          <p:cNvPicPr>
            <a:picLocks noChangeAspect="1"/>
          </p:cNvPicPr>
          <p:nvPr/>
        </p:nvPicPr>
        <p:blipFill>
          <a:blip r:embed="rId2"/>
          <a:stretch>
            <a:fillRect/>
          </a:stretch>
        </p:blipFill>
        <p:spPr>
          <a:xfrm>
            <a:off x="1683865" y="1767393"/>
            <a:ext cx="8420775" cy="4216719"/>
          </a:xfrm>
          <a:prstGeom prst="rect">
            <a:avLst/>
          </a:prstGeom>
        </p:spPr>
      </p:pic>
    </p:spTree>
    <p:extLst>
      <p:ext uri="{BB962C8B-B14F-4D97-AF65-F5344CB8AC3E}">
        <p14:creationId xmlns:p14="http://schemas.microsoft.com/office/powerpoint/2010/main" val="3232513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Pivot Data from Columns to Rows (or v.v.)</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25</a:t>
            </a:fld>
            <a:endParaRPr lang="en-US" dirty="0"/>
          </a:p>
        </p:txBody>
      </p:sp>
      <p:sp>
        <p:nvSpPr>
          <p:cNvPr id="5" name="TextBox 4">
            <a:extLst>
              <a:ext uri="{FF2B5EF4-FFF2-40B4-BE49-F238E27FC236}">
                <a16:creationId xmlns:a16="http://schemas.microsoft.com/office/drawing/2014/main" id="{403BB385-F267-49B2-96C8-F8984E481E1B}"/>
              </a:ext>
            </a:extLst>
          </p:cNvPr>
          <p:cNvSpPr txBox="1"/>
          <p:nvPr/>
        </p:nvSpPr>
        <p:spPr>
          <a:xfrm>
            <a:off x="2688879" y="1404943"/>
            <a:ext cx="4472412" cy="420564"/>
          </a:xfrm>
          <a:prstGeom prst="rect">
            <a:avLst/>
          </a:prstGeom>
          <a:noFill/>
        </p:spPr>
        <p:txBody>
          <a:bodyPr wrap="square" rtlCol="0">
            <a:spAutoFit/>
          </a:bodyPr>
          <a:lstStyle/>
          <a:p>
            <a:pPr marL="601118"/>
            <a:r>
              <a:rPr lang="en-US" sz="2133" dirty="0">
                <a:solidFill>
                  <a:prstClr val="black"/>
                </a:solidFill>
                <a:latin typeface="Roboto Light"/>
              </a:rPr>
              <a:t>Pivot from wide to long format</a:t>
            </a:r>
            <a:endParaRPr lang="en-SG" sz="2133" dirty="0">
              <a:solidFill>
                <a:prstClr val="black"/>
              </a:solidFill>
              <a:latin typeface="Roboto Light"/>
            </a:endParaRPr>
          </a:p>
        </p:txBody>
      </p:sp>
      <p:pic>
        <p:nvPicPr>
          <p:cNvPr id="7" name="Picture 6">
            <a:extLst>
              <a:ext uri="{FF2B5EF4-FFF2-40B4-BE49-F238E27FC236}">
                <a16:creationId xmlns:a16="http://schemas.microsoft.com/office/drawing/2014/main" id="{EDF142B2-7828-40E3-9186-F3B2926213FD}"/>
              </a:ext>
            </a:extLst>
          </p:cNvPr>
          <p:cNvPicPr>
            <a:picLocks noChangeAspect="1"/>
          </p:cNvPicPr>
          <p:nvPr/>
        </p:nvPicPr>
        <p:blipFill>
          <a:blip r:embed="rId2"/>
          <a:stretch>
            <a:fillRect/>
          </a:stretch>
        </p:blipFill>
        <p:spPr>
          <a:xfrm>
            <a:off x="358002" y="1870790"/>
            <a:ext cx="5855370" cy="3726847"/>
          </a:xfrm>
          <a:prstGeom prst="rect">
            <a:avLst/>
          </a:prstGeom>
        </p:spPr>
      </p:pic>
      <p:pic>
        <p:nvPicPr>
          <p:cNvPr id="8" name="Picture 7">
            <a:extLst>
              <a:ext uri="{FF2B5EF4-FFF2-40B4-BE49-F238E27FC236}">
                <a16:creationId xmlns:a16="http://schemas.microsoft.com/office/drawing/2014/main" id="{7262758A-A6CA-4346-93C5-A9C7EA26E2ED}"/>
              </a:ext>
            </a:extLst>
          </p:cNvPr>
          <p:cNvPicPr>
            <a:picLocks noChangeAspect="1"/>
          </p:cNvPicPr>
          <p:nvPr/>
        </p:nvPicPr>
        <p:blipFill>
          <a:blip r:embed="rId3"/>
          <a:stretch>
            <a:fillRect/>
          </a:stretch>
        </p:blipFill>
        <p:spPr>
          <a:xfrm>
            <a:off x="7117493" y="1834337"/>
            <a:ext cx="4675651" cy="3799754"/>
          </a:xfrm>
          <a:prstGeom prst="rect">
            <a:avLst/>
          </a:prstGeom>
        </p:spPr>
      </p:pic>
      <p:sp>
        <p:nvSpPr>
          <p:cNvPr id="3" name="Arrow: Right 2">
            <a:extLst>
              <a:ext uri="{FF2B5EF4-FFF2-40B4-BE49-F238E27FC236}">
                <a16:creationId xmlns:a16="http://schemas.microsoft.com/office/drawing/2014/main" id="{098019B8-C3A0-4A28-B999-E6566E40EBC9}"/>
              </a:ext>
            </a:extLst>
          </p:cNvPr>
          <p:cNvSpPr/>
          <p:nvPr/>
        </p:nvSpPr>
        <p:spPr>
          <a:xfrm>
            <a:off x="6313694" y="1825507"/>
            <a:ext cx="703476" cy="317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Arrow: Right 8">
            <a:extLst>
              <a:ext uri="{FF2B5EF4-FFF2-40B4-BE49-F238E27FC236}">
                <a16:creationId xmlns:a16="http://schemas.microsoft.com/office/drawing/2014/main" id="{5DA7BA91-276C-4FB4-886C-1C68AD6778E3}"/>
              </a:ext>
            </a:extLst>
          </p:cNvPr>
          <p:cNvSpPr/>
          <p:nvPr/>
        </p:nvSpPr>
        <p:spPr>
          <a:xfrm rot="10800000">
            <a:off x="6313694" y="5294312"/>
            <a:ext cx="703476" cy="317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65EAB724-11F4-484F-9DC5-8A46CA36D8EF}"/>
              </a:ext>
            </a:extLst>
          </p:cNvPr>
          <p:cNvSpPr txBox="1"/>
          <p:nvPr/>
        </p:nvSpPr>
        <p:spPr>
          <a:xfrm>
            <a:off x="5585988" y="5634091"/>
            <a:ext cx="6207156" cy="420564"/>
          </a:xfrm>
          <a:prstGeom prst="rect">
            <a:avLst/>
          </a:prstGeom>
          <a:noFill/>
        </p:spPr>
        <p:txBody>
          <a:bodyPr wrap="square" rtlCol="0">
            <a:spAutoFit/>
          </a:bodyPr>
          <a:lstStyle/>
          <a:p>
            <a:pPr marL="601118"/>
            <a:r>
              <a:rPr lang="en-US" sz="2133" dirty="0">
                <a:solidFill>
                  <a:prstClr val="black"/>
                </a:solidFill>
                <a:latin typeface="Roboto Light"/>
              </a:rPr>
              <a:t>Pivot from long to wide format</a:t>
            </a:r>
            <a:endParaRPr lang="en-SG" sz="2133" dirty="0">
              <a:solidFill>
                <a:prstClr val="black"/>
              </a:solidFill>
              <a:latin typeface="Roboto Light"/>
            </a:endParaRPr>
          </a:p>
        </p:txBody>
      </p:sp>
    </p:spTree>
    <p:extLst>
      <p:ext uri="{BB962C8B-B14F-4D97-AF65-F5344CB8AC3E}">
        <p14:creationId xmlns:p14="http://schemas.microsoft.com/office/powerpoint/2010/main" val="462015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Split</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26</a:t>
            </a:fld>
            <a:endParaRPr lang="en-US" dirty="0"/>
          </a:p>
        </p:txBody>
      </p:sp>
      <p:sp>
        <p:nvSpPr>
          <p:cNvPr id="11" name="TextBox 10">
            <a:extLst>
              <a:ext uri="{FF2B5EF4-FFF2-40B4-BE49-F238E27FC236}">
                <a16:creationId xmlns:a16="http://schemas.microsoft.com/office/drawing/2014/main" id="{0EA12367-31E0-47C3-814D-1BAE5B5BABDF}"/>
              </a:ext>
            </a:extLst>
          </p:cNvPr>
          <p:cNvSpPr txBox="1"/>
          <p:nvPr/>
        </p:nvSpPr>
        <p:spPr>
          <a:xfrm>
            <a:off x="633838" y="1253183"/>
            <a:ext cx="3223959" cy="420564"/>
          </a:xfrm>
          <a:prstGeom prst="rect">
            <a:avLst/>
          </a:prstGeom>
          <a:noFill/>
        </p:spPr>
        <p:txBody>
          <a:bodyPr wrap="none" rtlCol="0">
            <a:spAutoFit/>
          </a:bodyPr>
          <a:lstStyle/>
          <a:p>
            <a:r>
              <a:rPr lang="en-US" sz="2133" dirty="0">
                <a:latin typeface="Roboto Light"/>
              </a:rPr>
              <a:t>Split “Employee” column:</a:t>
            </a:r>
          </a:p>
        </p:txBody>
      </p:sp>
      <p:pic>
        <p:nvPicPr>
          <p:cNvPr id="12" name="Picture 11">
            <a:extLst>
              <a:ext uri="{FF2B5EF4-FFF2-40B4-BE49-F238E27FC236}">
                <a16:creationId xmlns:a16="http://schemas.microsoft.com/office/drawing/2014/main" id="{971CC107-C4AC-4B28-989F-09F15D0F7BF9}"/>
              </a:ext>
            </a:extLst>
          </p:cNvPr>
          <p:cNvPicPr>
            <a:picLocks noChangeAspect="1"/>
          </p:cNvPicPr>
          <p:nvPr/>
        </p:nvPicPr>
        <p:blipFill>
          <a:blip r:embed="rId2"/>
          <a:stretch>
            <a:fillRect/>
          </a:stretch>
        </p:blipFill>
        <p:spPr>
          <a:xfrm>
            <a:off x="2016617" y="1673747"/>
            <a:ext cx="7535333" cy="4686300"/>
          </a:xfrm>
          <a:prstGeom prst="rect">
            <a:avLst/>
          </a:prstGeom>
        </p:spPr>
      </p:pic>
    </p:spTree>
    <p:extLst>
      <p:ext uri="{BB962C8B-B14F-4D97-AF65-F5344CB8AC3E}">
        <p14:creationId xmlns:p14="http://schemas.microsoft.com/office/powerpoint/2010/main" val="1667893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Calculation: Aggregate VS Record-Level</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27</a:t>
            </a:fld>
            <a:endParaRPr lang="en-US" dirty="0"/>
          </a:p>
        </p:txBody>
      </p:sp>
      <p:pic>
        <p:nvPicPr>
          <p:cNvPr id="6" name="Picture 5">
            <a:extLst>
              <a:ext uri="{FF2B5EF4-FFF2-40B4-BE49-F238E27FC236}">
                <a16:creationId xmlns:a16="http://schemas.microsoft.com/office/drawing/2014/main" id="{3CADDAE4-DE77-4741-8A52-150C44CEF0FA}"/>
              </a:ext>
            </a:extLst>
          </p:cNvPr>
          <p:cNvPicPr>
            <a:picLocks noChangeAspect="1"/>
          </p:cNvPicPr>
          <p:nvPr/>
        </p:nvPicPr>
        <p:blipFill>
          <a:blip r:embed="rId2"/>
          <a:stretch>
            <a:fillRect/>
          </a:stretch>
        </p:blipFill>
        <p:spPr>
          <a:xfrm>
            <a:off x="241771" y="3234519"/>
            <a:ext cx="11756932" cy="1893067"/>
          </a:xfrm>
          <a:prstGeom prst="rect">
            <a:avLst/>
          </a:prstGeom>
        </p:spPr>
      </p:pic>
      <p:pic>
        <p:nvPicPr>
          <p:cNvPr id="7" name="Picture 6">
            <a:extLst>
              <a:ext uri="{FF2B5EF4-FFF2-40B4-BE49-F238E27FC236}">
                <a16:creationId xmlns:a16="http://schemas.microsoft.com/office/drawing/2014/main" id="{299CBE28-C224-42FB-88B5-4A054A41BB3A}"/>
              </a:ext>
            </a:extLst>
          </p:cNvPr>
          <p:cNvPicPr>
            <a:picLocks noChangeAspect="1"/>
          </p:cNvPicPr>
          <p:nvPr/>
        </p:nvPicPr>
        <p:blipFill>
          <a:blip r:embed="rId3"/>
          <a:stretch>
            <a:fillRect/>
          </a:stretch>
        </p:blipFill>
        <p:spPr>
          <a:xfrm>
            <a:off x="5412987" y="1415641"/>
            <a:ext cx="4792133" cy="1422400"/>
          </a:xfrm>
          <a:prstGeom prst="rect">
            <a:avLst/>
          </a:prstGeom>
        </p:spPr>
      </p:pic>
    </p:spTree>
    <p:extLst>
      <p:ext uri="{BB962C8B-B14F-4D97-AF65-F5344CB8AC3E}">
        <p14:creationId xmlns:p14="http://schemas.microsoft.com/office/powerpoint/2010/main" val="983095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a:t>
            </a:r>
            <a:r>
              <a:rPr lang="en-US" altLang="en-US" sz="2800" dirty="0">
                <a:latin typeface="Roboto Medium"/>
                <a:ea typeface="ヒラギノ角ゴ Pro W3"/>
                <a:cs typeface="ヒラギノ角ゴ Pro W3"/>
              </a:rPr>
              <a:t>Aggregate Functions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28</a:t>
            </a:fld>
            <a:endParaRPr lang="en-US" dirty="0"/>
          </a:p>
        </p:txBody>
      </p:sp>
      <p:pic>
        <p:nvPicPr>
          <p:cNvPr id="8" name="Picture 7">
            <a:extLst>
              <a:ext uri="{FF2B5EF4-FFF2-40B4-BE49-F238E27FC236}">
                <a16:creationId xmlns:a16="http://schemas.microsoft.com/office/drawing/2014/main" id="{FD246E1E-05AA-4337-9D13-333DE339EF85}"/>
              </a:ext>
            </a:extLst>
          </p:cNvPr>
          <p:cNvPicPr>
            <a:picLocks noChangeAspect="1"/>
          </p:cNvPicPr>
          <p:nvPr/>
        </p:nvPicPr>
        <p:blipFill>
          <a:blip r:embed="rId2"/>
          <a:stretch>
            <a:fillRect/>
          </a:stretch>
        </p:blipFill>
        <p:spPr>
          <a:xfrm>
            <a:off x="5901994" y="1245523"/>
            <a:ext cx="4992701" cy="1808895"/>
          </a:xfrm>
          <a:prstGeom prst="rect">
            <a:avLst/>
          </a:prstGeom>
        </p:spPr>
      </p:pic>
      <p:sp>
        <p:nvSpPr>
          <p:cNvPr id="9" name="TextBox 8">
            <a:extLst>
              <a:ext uri="{FF2B5EF4-FFF2-40B4-BE49-F238E27FC236}">
                <a16:creationId xmlns:a16="http://schemas.microsoft.com/office/drawing/2014/main" id="{11AE5C42-5B28-4888-B654-63036C884972}"/>
              </a:ext>
            </a:extLst>
          </p:cNvPr>
          <p:cNvSpPr txBox="1"/>
          <p:nvPr/>
        </p:nvSpPr>
        <p:spPr>
          <a:xfrm>
            <a:off x="839529" y="1637905"/>
            <a:ext cx="5280707" cy="1323247"/>
          </a:xfrm>
          <a:prstGeom prst="rect">
            <a:avLst/>
          </a:prstGeom>
          <a:noFill/>
        </p:spPr>
        <p:txBody>
          <a:bodyPr wrap="square" rtlCol="0">
            <a:spAutoFit/>
          </a:bodyPr>
          <a:lstStyle/>
          <a:p>
            <a:pPr marL="609585" indent="-609585">
              <a:buFont typeface="+mj-lt"/>
              <a:buAutoNum type="arabicPeriod"/>
            </a:pPr>
            <a:r>
              <a:rPr lang="en-SG" sz="2133" dirty="0">
                <a:solidFill>
                  <a:prstClr val="black"/>
                </a:solidFill>
                <a:latin typeface="Roboto Light"/>
              </a:rPr>
              <a:t>Aggregation of a measure</a:t>
            </a:r>
          </a:p>
          <a:p>
            <a:pPr marL="609585" indent="-609585">
              <a:buFont typeface="+mj-lt"/>
              <a:buAutoNum type="arabicPeriod"/>
            </a:pPr>
            <a:r>
              <a:rPr lang="en-SG" sz="2133" dirty="0">
                <a:solidFill>
                  <a:prstClr val="black"/>
                </a:solidFill>
                <a:latin typeface="Roboto Light"/>
              </a:rPr>
              <a:t>Aggregation of a dimension</a:t>
            </a:r>
          </a:p>
          <a:p>
            <a:endParaRPr lang="en-SG" sz="3733" dirty="0">
              <a:solidFill>
                <a:prstClr val="black"/>
              </a:solidFill>
              <a:latin typeface="Calibri"/>
            </a:endParaRPr>
          </a:p>
        </p:txBody>
      </p:sp>
      <p:pic>
        <p:nvPicPr>
          <p:cNvPr id="10" name="Picture 9">
            <a:extLst>
              <a:ext uri="{FF2B5EF4-FFF2-40B4-BE49-F238E27FC236}">
                <a16:creationId xmlns:a16="http://schemas.microsoft.com/office/drawing/2014/main" id="{7C96F125-6059-4AB9-845C-D1D14C009DCE}"/>
              </a:ext>
            </a:extLst>
          </p:cNvPr>
          <p:cNvPicPr>
            <a:picLocks noChangeAspect="1"/>
          </p:cNvPicPr>
          <p:nvPr/>
        </p:nvPicPr>
        <p:blipFill>
          <a:blip r:embed="rId3"/>
          <a:stretch>
            <a:fillRect/>
          </a:stretch>
        </p:blipFill>
        <p:spPr>
          <a:xfrm>
            <a:off x="309486" y="3194476"/>
            <a:ext cx="11621501" cy="1941468"/>
          </a:xfrm>
          <a:prstGeom prst="rect">
            <a:avLst/>
          </a:prstGeom>
        </p:spPr>
      </p:pic>
    </p:spTree>
    <p:extLst>
      <p:ext uri="{BB962C8B-B14F-4D97-AF65-F5344CB8AC3E}">
        <p14:creationId xmlns:p14="http://schemas.microsoft.com/office/powerpoint/2010/main" val="30733841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4 – Basic Data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29</a:t>
            </a:fld>
            <a:endParaRPr lang="en-US"/>
          </a:p>
        </p:txBody>
      </p:sp>
    </p:spTree>
    <p:extLst>
      <p:ext uri="{BB962C8B-B14F-4D97-AF65-F5344CB8AC3E}">
        <p14:creationId xmlns:p14="http://schemas.microsoft.com/office/powerpoint/2010/main" val="3759137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Welcome: Learning Objectives &amp; Introductions</a:t>
            </a:r>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3</a:t>
            </a:fld>
            <a:endParaRPr lang="en-US"/>
          </a:p>
        </p:txBody>
      </p:sp>
    </p:spTree>
    <p:extLst>
      <p:ext uri="{BB962C8B-B14F-4D97-AF65-F5344CB8AC3E}">
        <p14:creationId xmlns:p14="http://schemas.microsoft.com/office/powerpoint/2010/main" val="3825422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5 – Advanced Data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30</a:t>
            </a:fld>
            <a:endParaRPr lang="en-US"/>
          </a:p>
        </p:txBody>
      </p:sp>
    </p:spTree>
    <p:extLst>
      <p:ext uri="{BB962C8B-B14F-4D97-AF65-F5344CB8AC3E}">
        <p14:creationId xmlns:p14="http://schemas.microsoft.com/office/powerpoint/2010/main" val="1247985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6 – Dashboard &amp; Storyboards</a:t>
            </a:r>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31</a:t>
            </a:fld>
            <a:endParaRPr lang="en-US"/>
          </a:p>
        </p:txBody>
      </p:sp>
    </p:spTree>
    <p:extLst>
      <p:ext uri="{BB962C8B-B14F-4D97-AF65-F5344CB8AC3E}">
        <p14:creationId xmlns:p14="http://schemas.microsoft.com/office/powerpoint/2010/main" val="2165519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5B244F-D28D-4145-807F-8C4654E42B60}"/>
              </a:ext>
            </a:extLst>
          </p:cNvPr>
          <p:cNvSpPr>
            <a:spLocks noGrp="1"/>
          </p:cNvSpPr>
          <p:nvPr>
            <p:ph type="title"/>
          </p:nvPr>
        </p:nvSpPr>
        <p:spPr/>
        <p:txBody>
          <a:bodyPr/>
          <a:lstStyle/>
          <a:p>
            <a:r>
              <a:rPr lang="en-US" dirty="0"/>
              <a:t>Content + Image (Blue)</a:t>
            </a:r>
          </a:p>
        </p:txBody>
      </p:sp>
      <p:sp>
        <p:nvSpPr>
          <p:cNvPr id="5" name="Content Placeholder 4">
            <a:extLst>
              <a:ext uri="{FF2B5EF4-FFF2-40B4-BE49-F238E27FC236}">
                <a16:creationId xmlns:a16="http://schemas.microsoft.com/office/drawing/2014/main" id="{B9B2E23E-5361-5E44-A163-6D7364CA16BE}"/>
              </a:ext>
            </a:extLst>
          </p:cNvPr>
          <p:cNvSpPr>
            <a:spLocks noGrp="1"/>
          </p:cNvSpPr>
          <p:nvPr>
            <p:ph idx="1"/>
          </p:nvPr>
        </p:nvSpPr>
        <p:spPr/>
        <p:txBody>
          <a:bodyPr/>
          <a:lstStyle/>
          <a:p>
            <a:pPr marL="0" indent="0">
              <a:buClr>
                <a:schemeClr val="accent2"/>
              </a:buClr>
              <a:buNone/>
            </a:pPr>
            <a:r>
              <a:rPr lang="en-CA" dirty="0"/>
              <a:t>Have you always wanted to learn machine learning and AI, but been afraid of needing to learn programming?</a:t>
            </a:r>
          </a:p>
          <a:p>
            <a:pPr marL="0" indent="0">
              <a:buClr>
                <a:schemeClr val="accent2"/>
              </a:buClr>
              <a:buNone/>
            </a:pPr>
            <a:r>
              <a:rPr lang="en-CA" dirty="0"/>
              <a:t>Do you have a world changing business idea, but lack the skills to bring it to life?</a:t>
            </a:r>
            <a:endParaRPr lang="en-US" dirty="0"/>
          </a:p>
        </p:txBody>
      </p:sp>
      <p:pic>
        <p:nvPicPr>
          <p:cNvPr id="8" name="Picture Placeholder 7">
            <a:extLst>
              <a:ext uri="{FF2B5EF4-FFF2-40B4-BE49-F238E27FC236}">
                <a16:creationId xmlns:a16="http://schemas.microsoft.com/office/drawing/2014/main" id="{04F4175E-5F8D-0C48-A4E2-15A8B9ABFE70}"/>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p:blipFill>
        <p:spPr>
          <a:xfrm>
            <a:off x="6941713" y="682581"/>
            <a:ext cx="4862937" cy="5178893"/>
          </a:xfrm>
        </p:spPr>
      </p:pic>
      <p:sp>
        <p:nvSpPr>
          <p:cNvPr id="2" name="Slide Number Placeholder 1">
            <a:extLst>
              <a:ext uri="{FF2B5EF4-FFF2-40B4-BE49-F238E27FC236}">
                <a16:creationId xmlns:a16="http://schemas.microsoft.com/office/drawing/2014/main" id="{9EDE93BB-7DD8-6C4F-BB60-0931CDA9CE5E}"/>
              </a:ext>
            </a:extLst>
          </p:cNvPr>
          <p:cNvSpPr>
            <a:spLocks noGrp="1"/>
          </p:cNvSpPr>
          <p:nvPr>
            <p:ph type="sldNum" sz="quarter" idx="12"/>
          </p:nvPr>
        </p:nvSpPr>
        <p:spPr/>
        <p:txBody>
          <a:bodyPr/>
          <a:lstStyle/>
          <a:p>
            <a:fld id="{07A04D6F-4389-C645-AE2A-A6C68DECBBDE}" type="slidenum">
              <a:rPr lang="en-US" smtClean="0"/>
              <a:pPr/>
              <a:t>32</a:t>
            </a:fld>
            <a:endParaRPr lang="en-US"/>
          </a:p>
        </p:txBody>
      </p:sp>
    </p:spTree>
    <p:extLst>
      <p:ext uri="{BB962C8B-B14F-4D97-AF65-F5344CB8AC3E}">
        <p14:creationId xmlns:p14="http://schemas.microsoft.com/office/powerpoint/2010/main" val="169592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5EB499-C9B5-7A49-BA35-2E51B330C042}"/>
              </a:ext>
            </a:extLst>
          </p:cNvPr>
          <p:cNvSpPr>
            <a:spLocks noGrp="1"/>
          </p:cNvSpPr>
          <p:nvPr>
            <p:ph type="title"/>
          </p:nvPr>
        </p:nvSpPr>
        <p:spPr/>
        <p:txBody>
          <a:bodyPr/>
          <a:lstStyle/>
          <a:p>
            <a:r>
              <a:rPr lang="en-US" dirty="0"/>
              <a:t>Content + Image (Alt)</a:t>
            </a:r>
          </a:p>
        </p:txBody>
      </p:sp>
      <p:sp>
        <p:nvSpPr>
          <p:cNvPr id="6" name="Content Placeholder 5">
            <a:extLst>
              <a:ext uri="{FF2B5EF4-FFF2-40B4-BE49-F238E27FC236}">
                <a16:creationId xmlns:a16="http://schemas.microsoft.com/office/drawing/2014/main" id="{C866DDCF-4774-3E41-8583-6599D81D3AEE}"/>
              </a:ext>
            </a:extLst>
          </p:cNvPr>
          <p:cNvSpPr>
            <a:spLocks noGrp="1"/>
          </p:cNvSpPr>
          <p:nvPr>
            <p:ph idx="1"/>
          </p:nvPr>
        </p:nvSpPr>
        <p:spPr/>
        <p:txBody>
          <a:bodyPr/>
          <a:lstStyle/>
          <a:p>
            <a:pPr marL="12600" indent="0">
              <a:buNone/>
            </a:pPr>
            <a:r>
              <a:rPr lang="en-US" dirty="0"/>
              <a:t>Data science is powerful, but programming is hard. There’s a great deal of interest in learning and applying machine learning and AI, but the number one thing holding people back is needing to learn to code (e.g., in Python, R, or C++) in order to use these techniques.</a:t>
            </a:r>
          </a:p>
        </p:txBody>
      </p:sp>
      <p:pic>
        <p:nvPicPr>
          <p:cNvPr id="9" name="Picture Placeholder 8" descr="A group of people looking at a computer&#10;&#10;Description automatically generated with medium confidence">
            <a:extLst>
              <a:ext uri="{FF2B5EF4-FFF2-40B4-BE49-F238E27FC236}">
                <a16:creationId xmlns:a16="http://schemas.microsoft.com/office/drawing/2014/main" id="{4B62155F-6DF9-154F-9351-63C45DB10711}"/>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
        <p:nvSpPr>
          <p:cNvPr id="2" name="Slide Number Placeholder 1">
            <a:extLst>
              <a:ext uri="{FF2B5EF4-FFF2-40B4-BE49-F238E27FC236}">
                <a16:creationId xmlns:a16="http://schemas.microsoft.com/office/drawing/2014/main" id="{E40932E1-2D55-914A-9DFE-1C073D732C80}"/>
              </a:ext>
            </a:extLst>
          </p:cNvPr>
          <p:cNvSpPr>
            <a:spLocks noGrp="1"/>
          </p:cNvSpPr>
          <p:nvPr>
            <p:ph type="sldNum" sz="quarter" idx="12"/>
          </p:nvPr>
        </p:nvSpPr>
        <p:spPr/>
        <p:txBody>
          <a:bodyPr/>
          <a:lstStyle/>
          <a:p>
            <a:fld id="{07A04D6F-4389-C645-AE2A-A6C68DECBBDE}" type="slidenum">
              <a:rPr lang="en-US" smtClean="0"/>
              <a:pPr/>
              <a:t>33</a:t>
            </a:fld>
            <a:endParaRPr lang="en-US"/>
          </a:p>
        </p:txBody>
      </p:sp>
    </p:spTree>
    <p:extLst>
      <p:ext uri="{BB962C8B-B14F-4D97-AF65-F5344CB8AC3E}">
        <p14:creationId xmlns:p14="http://schemas.microsoft.com/office/powerpoint/2010/main" val="2197000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5EB499-C9B5-7A49-BA35-2E51B330C042}"/>
              </a:ext>
            </a:extLst>
          </p:cNvPr>
          <p:cNvSpPr>
            <a:spLocks noGrp="1"/>
          </p:cNvSpPr>
          <p:nvPr>
            <p:ph type="title"/>
          </p:nvPr>
        </p:nvSpPr>
        <p:spPr/>
        <p:txBody>
          <a:bodyPr/>
          <a:lstStyle/>
          <a:p>
            <a:r>
              <a:rPr lang="en-US" dirty="0"/>
              <a:t>Content + Image (Alt, Blue)</a:t>
            </a:r>
          </a:p>
        </p:txBody>
      </p:sp>
      <p:sp>
        <p:nvSpPr>
          <p:cNvPr id="6" name="Content Placeholder 5">
            <a:extLst>
              <a:ext uri="{FF2B5EF4-FFF2-40B4-BE49-F238E27FC236}">
                <a16:creationId xmlns:a16="http://schemas.microsoft.com/office/drawing/2014/main" id="{C866DDCF-4774-3E41-8583-6599D81D3AEE}"/>
              </a:ext>
            </a:extLst>
          </p:cNvPr>
          <p:cNvSpPr>
            <a:spLocks noGrp="1"/>
          </p:cNvSpPr>
          <p:nvPr>
            <p:ph idx="1"/>
          </p:nvPr>
        </p:nvSpPr>
        <p:spPr/>
        <p:txBody>
          <a:bodyPr/>
          <a:lstStyle/>
          <a:p>
            <a:pPr marL="12600" indent="0">
              <a:buNone/>
            </a:pPr>
            <a:r>
              <a:rPr lang="en-US" dirty="0"/>
              <a:t>Data science is powerful, but programming is hard. There’s a great deal of interest in learning and applying machine learning and AI, but the number one thing holding people back is needing to learn to code (e.g., in Python, R, or C++) in order to use these techniques.</a:t>
            </a:r>
          </a:p>
        </p:txBody>
      </p:sp>
      <p:pic>
        <p:nvPicPr>
          <p:cNvPr id="9" name="Picture Placeholder 8">
            <a:extLst>
              <a:ext uri="{FF2B5EF4-FFF2-40B4-BE49-F238E27FC236}">
                <a16:creationId xmlns:a16="http://schemas.microsoft.com/office/drawing/2014/main" id="{4B62155F-6DF9-154F-9351-63C45DB10711}"/>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p:pic>
      <p:sp>
        <p:nvSpPr>
          <p:cNvPr id="2" name="Slide Number Placeholder 1">
            <a:extLst>
              <a:ext uri="{FF2B5EF4-FFF2-40B4-BE49-F238E27FC236}">
                <a16:creationId xmlns:a16="http://schemas.microsoft.com/office/drawing/2014/main" id="{5B8F49DD-EE9D-2543-B4EA-FA8C7A88A486}"/>
              </a:ext>
            </a:extLst>
          </p:cNvPr>
          <p:cNvSpPr>
            <a:spLocks noGrp="1"/>
          </p:cNvSpPr>
          <p:nvPr>
            <p:ph type="sldNum" sz="quarter" idx="12"/>
          </p:nvPr>
        </p:nvSpPr>
        <p:spPr/>
        <p:txBody>
          <a:bodyPr/>
          <a:lstStyle/>
          <a:p>
            <a:fld id="{07A04D6F-4389-C645-AE2A-A6C68DECBBDE}" type="slidenum">
              <a:rPr lang="en-US" smtClean="0"/>
              <a:pPr/>
              <a:t>34</a:t>
            </a:fld>
            <a:endParaRPr lang="en-US"/>
          </a:p>
        </p:txBody>
      </p:sp>
    </p:spTree>
    <p:extLst>
      <p:ext uri="{BB962C8B-B14F-4D97-AF65-F5344CB8AC3E}">
        <p14:creationId xmlns:p14="http://schemas.microsoft.com/office/powerpoint/2010/main" val="950679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C1442D-92D1-D041-8D4C-8F0ACD7F836F}"/>
              </a:ext>
            </a:extLst>
          </p:cNvPr>
          <p:cNvSpPr>
            <a:spLocks noGrp="1"/>
          </p:cNvSpPr>
          <p:nvPr>
            <p:ph type="title"/>
          </p:nvPr>
        </p:nvSpPr>
        <p:spPr/>
        <p:txBody>
          <a:bodyPr/>
          <a:lstStyle/>
          <a:p>
            <a:r>
              <a:rPr lang="en-US" dirty="0"/>
              <a:t>Big Text + Title</a:t>
            </a:r>
          </a:p>
        </p:txBody>
      </p:sp>
      <p:sp>
        <p:nvSpPr>
          <p:cNvPr id="6" name="Content Placeholder 5">
            <a:extLst>
              <a:ext uri="{FF2B5EF4-FFF2-40B4-BE49-F238E27FC236}">
                <a16:creationId xmlns:a16="http://schemas.microsoft.com/office/drawing/2014/main" id="{7E2605D5-8E03-C942-B57D-B2F0D00EF543}"/>
              </a:ext>
            </a:extLst>
          </p:cNvPr>
          <p:cNvSpPr>
            <a:spLocks noGrp="1"/>
          </p:cNvSpPr>
          <p:nvPr>
            <p:ph sz="quarter" idx="13"/>
          </p:nvPr>
        </p:nvSpPr>
        <p:spPr/>
        <p:txBody>
          <a:bodyPr anchor="ctr" anchorCtr="0">
            <a:noAutofit/>
          </a:bodyPr>
          <a:lstStyle/>
          <a:p>
            <a:r>
              <a:rPr lang="en-US" dirty="0"/>
              <a:t>Now you can harness the power of data science, no coding needed.</a:t>
            </a:r>
          </a:p>
        </p:txBody>
      </p:sp>
      <p:sp>
        <p:nvSpPr>
          <p:cNvPr id="2" name="Slide Number Placeholder 1">
            <a:extLst>
              <a:ext uri="{FF2B5EF4-FFF2-40B4-BE49-F238E27FC236}">
                <a16:creationId xmlns:a16="http://schemas.microsoft.com/office/drawing/2014/main" id="{2B72FEFF-862C-7D4A-8B43-983C69ECEAEC}"/>
              </a:ext>
            </a:extLst>
          </p:cNvPr>
          <p:cNvSpPr>
            <a:spLocks noGrp="1"/>
          </p:cNvSpPr>
          <p:nvPr>
            <p:ph type="sldNum" sz="quarter" idx="12"/>
          </p:nvPr>
        </p:nvSpPr>
        <p:spPr/>
        <p:txBody>
          <a:bodyPr/>
          <a:lstStyle/>
          <a:p>
            <a:fld id="{07A04D6F-4389-C645-AE2A-A6C68DECBBDE}" type="slidenum">
              <a:rPr lang="en-US" smtClean="0"/>
              <a:pPr/>
              <a:t>35</a:t>
            </a:fld>
            <a:endParaRPr lang="en-US"/>
          </a:p>
        </p:txBody>
      </p:sp>
    </p:spTree>
    <p:extLst>
      <p:ext uri="{BB962C8B-B14F-4D97-AF65-F5344CB8AC3E}">
        <p14:creationId xmlns:p14="http://schemas.microsoft.com/office/powerpoint/2010/main" val="21517543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C1442D-92D1-D041-8D4C-8F0ACD7F836F}"/>
              </a:ext>
            </a:extLst>
          </p:cNvPr>
          <p:cNvSpPr>
            <a:spLocks noGrp="1"/>
          </p:cNvSpPr>
          <p:nvPr>
            <p:ph type="title"/>
          </p:nvPr>
        </p:nvSpPr>
        <p:spPr/>
        <p:txBody>
          <a:bodyPr/>
          <a:lstStyle/>
          <a:p>
            <a:r>
              <a:rPr lang="en-US" dirty="0"/>
              <a:t>Big Text + Title (alt)</a:t>
            </a:r>
          </a:p>
        </p:txBody>
      </p:sp>
      <p:sp>
        <p:nvSpPr>
          <p:cNvPr id="6" name="Content Placeholder 5">
            <a:extLst>
              <a:ext uri="{FF2B5EF4-FFF2-40B4-BE49-F238E27FC236}">
                <a16:creationId xmlns:a16="http://schemas.microsoft.com/office/drawing/2014/main" id="{7E2605D5-8E03-C942-B57D-B2F0D00EF543}"/>
              </a:ext>
            </a:extLst>
          </p:cNvPr>
          <p:cNvSpPr>
            <a:spLocks noGrp="1"/>
          </p:cNvSpPr>
          <p:nvPr>
            <p:ph sz="quarter" idx="13"/>
          </p:nvPr>
        </p:nvSpPr>
        <p:spPr>
          <a:xfrm>
            <a:off x="1758503" y="1512624"/>
            <a:ext cx="8789294" cy="3798283"/>
          </a:xfrm>
        </p:spPr>
        <p:txBody>
          <a:bodyPr anchor="ctr" anchorCtr="0">
            <a:noAutofit/>
          </a:bodyPr>
          <a:lstStyle/>
          <a:p>
            <a:r>
              <a:rPr lang="en-US" dirty="0"/>
              <a:t>Now you can harness the power of data science, no coding needed.</a:t>
            </a:r>
          </a:p>
        </p:txBody>
      </p:sp>
      <p:sp>
        <p:nvSpPr>
          <p:cNvPr id="2" name="Slide Number Placeholder 1">
            <a:extLst>
              <a:ext uri="{FF2B5EF4-FFF2-40B4-BE49-F238E27FC236}">
                <a16:creationId xmlns:a16="http://schemas.microsoft.com/office/drawing/2014/main" id="{984F08D9-EF0A-0A40-ABDC-E58877A02188}"/>
              </a:ext>
            </a:extLst>
          </p:cNvPr>
          <p:cNvSpPr>
            <a:spLocks noGrp="1"/>
          </p:cNvSpPr>
          <p:nvPr>
            <p:ph type="sldNum" sz="quarter" idx="12"/>
          </p:nvPr>
        </p:nvSpPr>
        <p:spPr/>
        <p:txBody>
          <a:bodyPr/>
          <a:lstStyle/>
          <a:p>
            <a:fld id="{07A04D6F-4389-C645-AE2A-A6C68DECBBDE}" type="slidenum">
              <a:rPr lang="en-US" smtClean="0"/>
              <a:pPr/>
              <a:t>36</a:t>
            </a:fld>
            <a:endParaRPr lang="en-US"/>
          </a:p>
        </p:txBody>
      </p:sp>
    </p:spTree>
    <p:extLst>
      <p:ext uri="{BB962C8B-B14F-4D97-AF65-F5344CB8AC3E}">
        <p14:creationId xmlns:p14="http://schemas.microsoft.com/office/powerpoint/2010/main" val="707659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83D4E6-C229-0C4A-B22F-746FE16BE15A}"/>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FCCEB87D-7C1E-7F4B-989A-736397FE09B9}"/>
              </a:ext>
            </a:extLst>
          </p:cNvPr>
          <p:cNvSpPr>
            <a:spLocks noGrp="1"/>
          </p:cNvSpPr>
          <p:nvPr>
            <p:ph idx="1"/>
          </p:nvPr>
        </p:nvSpPr>
        <p:spPr/>
        <p:txBody>
          <a:bodyPr/>
          <a:lstStyle/>
          <a:p>
            <a:r>
              <a:rPr lang="en-US" dirty="0"/>
              <a:t>The Robot Reference</a:t>
            </a:r>
          </a:p>
        </p:txBody>
      </p:sp>
      <p:sp>
        <p:nvSpPr>
          <p:cNvPr id="6" name="Content Placeholder 5">
            <a:extLst>
              <a:ext uri="{FF2B5EF4-FFF2-40B4-BE49-F238E27FC236}">
                <a16:creationId xmlns:a16="http://schemas.microsoft.com/office/drawing/2014/main" id="{A2873AC4-CFD1-8C4C-A1A1-F562F8E7E1B8}"/>
              </a:ext>
            </a:extLst>
          </p:cNvPr>
          <p:cNvSpPr>
            <a:spLocks noGrp="1"/>
          </p:cNvSpPr>
          <p:nvPr>
            <p:ph idx="14"/>
          </p:nvPr>
        </p:nvSpPr>
        <p:spPr/>
        <p:txBody>
          <a:bodyPr/>
          <a:lstStyle/>
          <a:p>
            <a:r>
              <a:rPr lang="en-US" dirty="0"/>
              <a:t>Here’s some more info</a:t>
            </a:r>
          </a:p>
          <a:p>
            <a:r>
              <a:rPr lang="en-US" dirty="0"/>
              <a:t>Another point of info </a:t>
            </a:r>
          </a:p>
        </p:txBody>
      </p:sp>
      <p:pic>
        <p:nvPicPr>
          <p:cNvPr id="21" name="Picture Placeholder 20" descr="A picture containing indoor, automaton&#10;&#10;Description automatically generated">
            <a:extLst>
              <a:ext uri="{FF2B5EF4-FFF2-40B4-BE49-F238E27FC236}">
                <a16:creationId xmlns:a16="http://schemas.microsoft.com/office/drawing/2014/main" id="{083B5104-A453-FC43-B755-E42AF357D3E5}"/>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
        <p:nvSpPr>
          <p:cNvPr id="7" name="Content Placeholder 6">
            <a:extLst>
              <a:ext uri="{FF2B5EF4-FFF2-40B4-BE49-F238E27FC236}">
                <a16:creationId xmlns:a16="http://schemas.microsoft.com/office/drawing/2014/main" id="{E6E3C32F-185A-F14D-9EC8-B3A1AD960542}"/>
              </a:ext>
            </a:extLst>
          </p:cNvPr>
          <p:cNvSpPr>
            <a:spLocks noGrp="1"/>
          </p:cNvSpPr>
          <p:nvPr>
            <p:ph idx="15"/>
          </p:nvPr>
        </p:nvSpPr>
        <p:spPr/>
        <p:txBody>
          <a:bodyPr/>
          <a:lstStyle/>
          <a:p>
            <a:r>
              <a:rPr lang="en-US" dirty="0"/>
              <a:t>Link to Reference</a:t>
            </a:r>
          </a:p>
        </p:txBody>
      </p:sp>
      <p:sp>
        <p:nvSpPr>
          <p:cNvPr id="8" name="Content Placeholder 7">
            <a:extLst>
              <a:ext uri="{FF2B5EF4-FFF2-40B4-BE49-F238E27FC236}">
                <a16:creationId xmlns:a16="http://schemas.microsoft.com/office/drawing/2014/main" id="{5A6D324B-03D3-7A44-9DA0-6D5B117CFC88}"/>
              </a:ext>
            </a:extLst>
          </p:cNvPr>
          <p:cNvSpPr>
            <a:spLocks noGrp="1"/>
          </p:cNvSpPr>
          <p:nvPr>
            <p:ph idx="16"/>
          </p:nvPr>
        </p:nvSpPr>
        <p:spPr/>
        <p:txBody>
          <a:bodyPr/>
          <a:lstStyle/>
          <a:p>
            <a:r>
              <a:rPr lang="en-US" dirty="0"/>
              <a:t>Reference Name </a:t>
            </a:r>
          </a:p>
        </p:txBody>
      </p:sp>
      <p:sp>
        <p:nvSpPr>
          <p:cNvPr id="9" name="Content Placeholder 8">
            <a:extLst>
              <a:ext uri="{FF2B5EF4-FFF2-40B4-BE49-F238E27FC236}">
                <a16:creationId xmlns:a16="http://schemas.microsoft.com/office/drawing/2014/main" id="{B2018E6D-5238-1444-B5C0-53CF45629DF9}"/>
              </a:ext>
            </a:extLst>
          </p:cNvPr>
          <p:cNvSpPr>
            <a:spLocks noGrp="1"/>
          </p:cNvSpPr>
          <p:nvPr>
            <p:ph idx="17"/>
          </p:nvPr>
        </p:nvSpPr>
        <p:spPr/>
        <p:txBody>
          <a:bodyPr/>
          <a:lstStyle/>
          <a:p>
            <a:r>
              <a:rPr lang="en-US" dirty="0"/>
              <a:t>Info</a:t>
            </a:r>
          </a:p>
        </p:txBody>
      </p:sp>
      <p:pic>
        <p:nvPicPr>
          <p:cNvPr id="25" name="Picture Placeholder 24" descr="A picture containing text, person, indoor, computer&#10;&#10;Description automatically generated">
            <a:extLst>
              <a:ext uri="{FF2B5EF4-FFF2-40B4-BE49-F238E27FC236}">
                <a16:creationId xmlns:a16="http://schemas.microsoft.com/office/drawing/2014/main" id="{7BD9882C-37AF-CF42-899C-9D6129439847}"/>
              </a:ext>
            </a:extLst>
          </p:cNvPr>
          <p:cNvPicPr>
            <a:picLocks noGrp="1" noChangeAspect="1"/>
          </p:cNvPicPr>
          <p:nvPr>
            <p:ph type="pic" sz="quarter" idx="18"/>
          </p:nvPr>
        </p:nvPicPr>
        <p:blipFill>
          <a:blip r:embed="rId3" cstate="print">
            <a:extLst>
              <a:ext uri="{28A0092B-C50C-407E-A947-70E740481C1C}">
                <a14:useLocalDpi xmlns:a14="http://schemas.microsoft.com/office/drawing/2010/main"/>
              </a:ext>
            </a:extLst>
          </a:blip>
          <a:srcRect/>
          <a:stretch>
            <a:fillRect/>
          </a:stretch>
        </p:blipFill>
        <p:spPr/>
      </p:pic>
      <p:sp>
        <p:nvSpPr>
          <p:cNvPr id="11" name="Content Placeholder 10">
            <a:extLst>
              <a:ext uri="{FF2B5EF4-FFF2-40B4-BE49-F238E27FC236}">
                <a16:creationId xmlns:a16="http://schemas.microsoft.com/office/drawing/2014/main" id="{AE1AD986-2326-FE48-ADD9-FF9DB98A5690}"/>
              </a:ext>
            </a:extLst>
          </p:cNvPr>
          <p:cNvSpPr>
            <a:spLocks noGrp="1"/>
          </p:cNvSpPr>
          <p:nvPr>
            <p:ph idx="19"/>
          </p:nvPr>
        </p:nvSpPr>
        <p:spPr/>
        <p:txBody>
          <a:bodyPr/>
          <a:lstStyle/>
          <a:p>
            <a:r>
              <a:rPr lang="en-US" dirty="0"/>
              <a:t>Link to Reference</a:t>
            </a:r>
          </a:p>
        </p:txBody>
      </p:sp>
      <p:sp>
        <p:nvSpPr>
          <p:cNvPr id="12" name="Content Placeholder 11">
            <a:extLst>
              <a:ext uri="{FF2B5EF4-FFF2-40B4-BE49-F238E27FC236}">
                <a16:creationId xmlns:a16="http://schemas.microsoft.com/office/drawing/2014/main" id="{6E038BB6-4D36-6D4E-AC3C-D6F32CE99291}"/>
              </a:ext>
            </a:extLst>
          </p:cNvPr>
          <p:cNvSpPr>
            <a:spLocks noGrp="1"/>
          </p:cNvSpPr>
          <p:nvPr>
            <p:ph idx="20"/>
          </p:nvPr>
        </p:nvSpPr>
        <p:spPr/>
        <p:txBody>
          <a:bodyPr/>
          <a:lstStyle/>
          <a:p>
            <a:r>
              <a:rPr lang="en-US" dirty="0"/>
              <a:t>Reference Number 2</a:t>
            </a:r>
          </a:p>
        </p:txBody>
      </p:sp>
      <p:sp>
        <p:nvSpPr>
          <p:cNvPr id="13" name="Content Placeholder 12">
            <a:extLst>
              <a:ext uri="{FF2B5EF4-FFF2-40B4-BE49-F238E27FC236}">
                <a16:creationId xmlns:a16="http://schemas.microsoft.com/office/drawing/2014/main" id="{7D265FCA-37F8-C34E-AA62-8B8245BF2EC3}"/>
              </a:ext>
            </a:extLst>
          </p:cNvPr>
          <p:cNvSpPr>
            <a:spLocks noGrp="1"/>
          </p:cNvSpPr>
          <p:nvPr>
            <p:ph idx="21"/>
          </p:nvPr>
        </p:nvSpPr>
        <p:spPr/>
        <p:txBody>
          <a:bodyPr/>
          <a:lstStyle/>
          <a:p>
            <a:r>
              <a:rPr lang="en-US" dirty="0"/>
              <a:t>A little info</a:t>
            </a:r>
          </a:p>
        </p:txBody>
      </p:sp>
      <p:pic>
        <p:nvPicPr>
          <p:cNvPr id="23" name="Picture Placeholder 22" descr="A close up of a keyboard&#10;&#10;Description automatically generated with medium confidence">
            <a:extLst>
              <a:ext uri="{FF2B5EF4-FFF2-40B4-BE49-F238E27FC236}">
                <a16:creationId xmlns:a16="http://schemas.microsoft.com/office/drawing/2014/main" id="{21F73AB7-6037-6643-9CE6-901D08D9A5C3}"/>
              </a:ext>
            </a:extLst>
          </p:cNvPr>
          <p:cNvPicPr>
            <a:picLocks noGrp="1" noChangeAspect="1"/>
          </p:cNvPicPr>
          <p:nvPr>
            <p:ph type="pic" sz="quarter" idx="22"/>
          </p:nvPr>
        </p:nvPicPr>
        <p:blipFill>
          <a:blip r:embed="rId4" cstate="print">
            <a:extLst>
              <a:ext uri="{28A0092B-C50C-407E-A947-70E740481C1C}">
                <a14:useLocalDpi xmlns:a14="http://schemas.microsoft.com/office/drawing/2010/main"/>
              </a:ext>
            </a:extLst>
          </a:blip>
          <a:srcRect/>
          <a:stretch>
            <a:fillRect/>
          </a:stretch>
        </p:blipFill>
        <p:spPr/>
      </p:pic>
      <p:sp>
        <p:nvSpPr>
          <p:cNvPr id="15" name="Content Placeholder 14">
            <a:extLst>
              <a:ext uri="{FF2B5EF4-FFF2-40B4-BE49-F238E27FC236}">
                <a16:creationId xmlns:a16="http://schemas.microsoft.com/office/drawing/2014/main" id="{CCD67E8D-635D-1948-88F0-B5B7E06C26C9}"/>
              </a:ext>
            </a:extLst>
          </p:cNvPr>
          <p:cNvSpPr>
            <a:spLocks noGrp="1"/>
          </p:cNvSpPr>
          <p:nvPr>
            <p:ph idx="23"/>
          </p:nvPr>
        </p:nvSpPr>
        <p:spPr/>
        <p:txBody>
          <a:bodyPr/>
          <a:lstStyle/>
          <a:p>
            <a:r>
              <a:rPr lang="en-US" dirty="0"/>
              <a:t>Link to Reference</a:t>
            </a:r>
          </a:p>
        </p:txBody>
      </p:sp>
      <p:sp>
        <p:nvSpPr>
          <p:cNvPr id="16" name="Content Placeholder 15">
            <a:extLst>
              <a:ext uri="{FF2B5EF4-FFF2-40B4-BE49-F238E27FC236}">
                <a16:creationId xmlns:a16="http://schemas.microsoft.com/office/drawing/2014/main" id="{EBA0085A-A021-4D4D-95EB-B5014D3CF5B9}"/>
              </a:ext>
            </a:extLst>
          </p:cNvPr>
          <p:cNvSpPr>
            <a:spLocks noGrp="1"/>
          </p:cNvSpPr>
          <p:nvPr>
            <p:ph idx="24"/>
          </p:nvPr>
        </p:nvSpPr>
        <p:spPr/>
        <p:txBody>
          <a:bodyPr/>
          <a:lstStyle/>
          <a:p>
            <a:r>
              <a:rPr lang="en-US" dirty="0"/>
              <a:t>Reference 4</a:t>
            </a:r>
          </a:p>
        </p:txBody>
      </p:sp>
      <p:sp>
        <p:nvSpPr>
          <p:cNvPr id="17" name="Content Placeholder 16">
            <a:extLst>
              <a:ext uri="{FF2B5EF4-FFF2-40B4-BE49-F238E27FC236}">
                <a16:creationId xmlns:a16="http://schemas.microsoft.com/office/drawing/2014/main" id="{91143A99-433B-8F40-8300-5D51569CD784}"/>
              </a:ext>
            </a:extLst>
          </p:cNvPr>
          <p:cNvSpPr>
            <a:spLocks noGrp="1"/>
          </p:cNvSpPr>
          <p:nvPr>
            <p:ph idx="25"/>
          </p:nvPr>
        </p:nvSpPr>
        <p:spPr/>
        <p:txBody>
          <a:bodyPr/>
          <a:lstStyle/>
          <a:p>
            <a:r>
              <a:rPr lang="en-US" dirty="0"/>
              <a:t>Reference info</a:t>
            </a:r>
          </a:p>
        </p:txBody>
      </p:sp>
      <p:pic>
        <p:nvPicPr>
          <p:cNvPr id="27" name="Picture Placeholder 26" descr="A person holding a computer&#10;&#10;Description automatically generated with medium confidence">
            <a:extLst>
              <a:ext uri="{FF2B5EF4-FFF2-40B4-BE49-F238E27FC236}">
                <a16:creationId xmlns:a16="http://schemas.microsoft.com/office/drawing/2014/main" id="{C768B852-8E3C-F645-A65A-005E1EE30BB6}"/>
              </a:ext>
            </a:extLst>
          </p:cNvPr>
          <p:cNvPicPr>
            <a:picLocks noGrp="1" noChangeAspect="1"/>
          </p:cNvPicPr>
          <p:nvPr>
            <p:ph type="pic" sz="quarter" idx="26"/>
          </p:nvPr>
        </p:nvPicPr>
        <p:blipFill>
          <a:blip r:embed="rId5" cstate="print">
            <a:extLst>
              <a:ext uri="{28A0092B-C50C-407E-A947-70E740481C1C}">
                <a14:useLocalDpi xmlns:a14="http://schemas.microsoft.com/office/drawing/2010/main"/>
              </a:ext>
            </a:extLst>
          </a:blip>
          <a:srcRect/>
          <a:stretch>
            <a:fillRect/>
          </a:stretch>
        </p:blipFill>
        <p:spPr/>
      </p:pic>
      <p:sp>
        <p:nvSpPr>
          <p:cNvPr id="19" name="Content Placeholder 18">
            <a:extLst>
              <a:ext uri="{FF2B5EF4-FFF2-40B4-BE49-F238E27FC236}">
                <a16:creationId xmlns:a16="http://schemas.microsoft.com/office/drawing/2014/main" id="{637FD99C-1742-724E-A6FE-083189F1C4BF}"/>
              </a:ext>
            </a:extLst>
          </p:cNvPr>
          <p:cNvSpPr>
            <a:spLocks noGrp="1"/>
          </p:cNvSpPr>
          <p:nvPr>
            <p:ph idx="27"/>
          </p:nvPr>
        </p:nvSpPr>
        <p:spPr/>
        <p:txBody>
          <a:bodyPr/>
          <a:lstStyle/>
          <a:p>
            <a:r>
              <a:rPr lang="en-US" dirty="0"/>
              <a:t>Link to Reference</a:t>
            </a:r>
          </a:p>
        </p:txBody>
      </p:sp>
      <p:sp>
        <p:nvSpPr>
          <p:cNvPr id="2" name="Slide Number Placeholder 1">
            <a:extLst>
              <a:ext uri="{FF2B5EF4-FFF2-40B4-BE49-F238E27FC236}">
                <a16:creationId xmlns:a16="http://schemas.microsoft.com/office/drawing/2014/main" id="{580E9911-7E0E-5841-8F4B-6940D291CAA5}"/>
              </a:ext>
            </a:extLst>
          </p:cNvPr>
          <p:cNvSpPr>
            <a:spLocks noGrp="1"/>
          </p:cNvSpPr>
          <p:nvPr>
            <p:ph type="sldNum" sz="quarter" idx="12"/>
          </p:nvPr>
        </p:nvSpPr>
        <p:spPr/>
        <p:txBody>
          <a:bodyPr/>
          <a:lstStyle/>
          <a:p>
            <a:fld id="{07A04D6F-4389-C645-AE2A-A6C68DECBBDE}" type="slidenum">
              <a:rPr lang="en-US" smtClean="0"/>
              <a:pPr/>
              <a:t>37</a:t>
            </a:fld>
            <a:endParaRPr lang="en-US"/>
          </a:p>
        </p:txBody>
      </p:sp>
    </p:spTree>
    <p:extLst>
      <p:ext uri="{BB962C8B-B14F-4D97-AF65-F5344CB8AC3E}">
        <p14:creationId xmlns:p14="http://schemas.microsoft.com/office/powerpoint/2010/main" val="2276758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83D4E6-C229-0C4A-B22F-746FE16BE15A}"/>
              </a:ext>
            </a:extLst>
          </p:cNvPr>
          <p:cNvSpPr>
            <a:spLocks noGrp="1"/>
          </p:cNvSpPr>
          <p:nvPr>
            <p:ph type="title"/>
          </p:nvPr>
        </p:nvSpPr>
        <p:spPr/>
        <p:txBody>
          <a:bodyPr/>
          <a:lstStyle/>
          <a:p>
            <a:r>
              <a:rPr lang="en-US" dirty="0"/>
              <a:t>References, No Images</a:t>
            </a:r>
          </a:p>
        </p:txBody>
      </p:sp>
      <p:sp>
        <p:nvSpPr>
          <p:cNvPr id="4" name="Content Placeholder 3">
            <a:extLst>
              <a:ext uri="{FF2B5EF4-FFF2-40B4-BE49-F238E27FC236}">
                <a16:creationId xmlns:a16="http://schemas.microsoft.com/office/drawing/2014/main" id="{FCCEB87D-7C1E-7F4B-989A-736397FE09B9}"/>
              </a:ext>
            </a:extLst>
          </p:cNvPr>
          <p:cNvSpPr>
            <a:spLocks noGrp="1"/>
          </p:cNvSpPr>
          <p:nvPr>
            <p:ph idx="1"/>
          </p:nvPr>
        </p:nvSpPr>
        <p:spPr/>
        <p:txBody>
          <a:bodyPr/>
          <a:lstStyle/>
          <a:p>
            <a:r>
              <a:rPr lang="en-US" dirty="0"/>
              <a:t>The Robot Reference</a:t>
            </a:r>
          </a:p>
        </p:txBody>
      </p:sp>
      <p:sp>
        <p:nvSpPr>
          <p:cNvPr id="6" name="Content Placeholder 5">
            <a:extLst>
              <a:ext uri="{FF2B5EF4-FFF2-40B4-BE49-F238E27FC236}">
                <a16:creationId xmlns:a16="http://schemas.microsoft.com/office/drawing/2014/main" id="{A2873AC4-CFD1-8C4C-A1A1-F562F8E7E1B8}"/>
              </a:ext>
            </a:extLst>
          </p:cNvPr>
          <p:cNvSpPr>
            <a:spLocks noGrp="1"/>
          </p:cNvSpPr>
          <p:nvPr>
            <p:ph idx="14"/>
          </p:nvPr>
        </p:nvSpPr>
        <p:spPr/>
        <p:txBody>
          <a:bodyPr/>
          <a:lstStyle/>
          <a:p>
            <a:r>
              <a:rPr lang="en-US" dirty="0"/>
              <a:t>Here’s some more info</a:t>
            </a:r>
          </a:p>
          <a:p>
            <a:r>
              <a:rPr lang="en-US" dirty="0"/>
              <a:t>Another point of info </a:t>
            </a:r>
          </a:p>
        </p:txBody>
      </p:sp>
      <p:sp>
        <p:nvSpPr>
          <p:cNvPr id="7" name="Content Placeholder 6">
            <a:extLst>
              <a:ext uri="{FF2B5EF4-FFF2-40B4-BE49-F238E27FC236}">
                <a16:creationId xmlns:a16="http://schemas.microsoft.com/office/drawing/2014/main" id="{E6E3C32F-185A-F14D-9EC8-B3A1AD960542}"/>
              </a:ext>
            </a:extLst>
          </p:cNvPr>
          <p:cNvSpPr>
            <a:spLocks noGrp="1"/>
          </p:cNvSpPr>
          <p:nvPr>
            <p:ph idx="15"/>
          </p:nvPr>
        </p:nvSpPr>
        <p:spPr>
          <a:xfrm>
            <a:off x="993579" y="2957176"/>
            <a:ext cx="4775377" cy="365126"/>
          </a:xfrm>
        </p:spPr>
        <p:txBody>
          <a:bodyPr/>
          <a:lstStyle/>
          <a:p>
            <a:r>
              <a:rPr lang="en-US" dirty="0"/>
              <a:t>Link to Reference</a:t>
            </a:r>
          </a:p>
        </p:txBody>
      </p:sp>
      <p:sp>
        <p:nvSpPr>
          <p:cNvPr id="24" name="Content Placeholder 23">
            <a:extLst>
              <a:ext uri="{FF2B5EF4-FFF2-40B4-BE49-F238E27FC236}">
                <a16:creationId xmlns:a16="http://schemas.microsoft.com/office/drawing/2014/main" id="{CA244DE4-B464-2F48-A91A-FD3B930A6B5F}"/>
              </a:ext>
            </a:extLst>
          </p:cNvPr>
          <p:cNvSpPr>
            <a:spLocks noGrp="1"/>
          </p:cNvSpPr>
          <p:nvPr>
            <p:ph idx="16"/>
          </p:nvPr>
        </p:nvSpPr>
        <p:spPr/>
        <p:txBody>
          <a:bodyPr/>
          <a:lstStyle/>
          <a:p>
            <a:r>
              <a:rPr lang="en-US" dirty="0"/>
              <a:t>Reference #3</a:t>
            </a:r>
          </a:p>
        </p:txBody>
      </p:sp>
      <p:sp>
        <p:nvSpPr>
          <p:cNvPr id="26" name="Content Placeholder 25">
            <a:extLst>
              <a:ext uri="{FF2B5EF4-FFF2-40B4-BE49-F238E27FC236}">
                <a16:creationId xmlns:a16="http://schemas.microsoft.com/office/drawing/2014/main" id="{C81032F6-7C3D-BC4A-94D0-05143CE2504C}"/>
              </a:ext>
            </a:extLst>
          </p:cNvPr>
          <p:cNvSpPr>
            <a:spLocks noGrp="1"/>
          </p:cNvSpPr>
          <p:nvPr>
            <p:ph idx="17"/>
          </p:nvPr>
        </p:nvSpPr>
        <p:spPr/>
        <p:txBody>
          <a:bodyPr/>
          <a:lstStyle/>
          <a:p>
            <a:r>
              <a:rPr lang="en-US" dirty="0"/>
              <a:t>Info here</a:t>
            </a:r>
          </a:p>
        </p:txBody>
      </p:sp>
      <p:sp>
        <p:nvSpPr>
          <p:cNvPr id="2" name="Content Placeholder 1">
            <a:extLst>
              <a:ext uri="{FF2B5EF4-FFF2-40B4-BE49-F238E27FC236}">
                <a16:creationId xmlns:a16="http://schemas.microsoft.com/office/drawing/2014/main" id="{F3ACB0E9-91EF-904E-B94D-CCD7CFCCA2D0}"/>
              </a:ext>
            </a:extLst>
          </p:cNvPr>
          <p:cNvSpPr>
            <a:spLocks noGrp="1"/>
          </p:cNvSpPr>
          <p:nvPr>
            <p:ph idx="19"/>
          </p:nvPr>
        </p:nvSpPr>
        <p:spPr>
          <a:xfrm>
            <a:off x="993579" y="5149847"/>
            <a:ext cx="4775377" cy="365126"/>
          </a:xfrm>
        </p:spPr>
        <p:txBody>
          <a:bodyPr/>
          <a:lstStyle/>
          <a:p>
            <a:r>
              <a:rPr lang="en-US" dirty="0"/>
              <a:t>Link to Reference</a:t>
            </a:r>
          </a:p>
        </p:txBody>
      </p:sp>
      <p:sp>
        <p:nvSpPr>
          <p:cNvPr id="12" name="Content Placeholder 11">
            <a:extLst>
              <a:ext uri="{FF2B5EF4-FFF2-40B4-BE49-F238E27FC236}">
                <a16:creationId xmlns:a16="http://schemas.microsoft.com/office/drawing/2014/main" id="{6E038BB6-4D36-6D4E-AC3C-D6F32CE99291}"/>
              </a:ext>
            </a:extLst>
          </p:cNvPr>
          <p:cNvSpPr>
            <a:spLocks noGrp="1"/>
          </p:cNvSpPr>
          <p:nvPr>
            <p:ph idx="20"/>
          </p:nvPr>
        </p:nvSpPr>
        <p:spPr/>
        <p:txBody>
          <a:bodyPr/>
          <a:lstStyle/>
          <a:p>
            <a:r>
              <a:rPr lang="en-US" dirty="0"/>
              <a:t>Reference Number 2</a:t>
            </a:r>
          </a:p>
        </p:txBody>
      </p:sp>
      <p:sp>
        <p:nvSpPr>
          <p:cNvPr id="13" name="Content Placeholder 12">
            <a:extLst>
              <a:ext uri="{FF2B5EF4-FFF2-40B4-BE49-F238E27FC236}">
                <a16:creationId xmlns:a16="http://schemas.microsoft.com/office/drawing/2014/main" id="{7D265FCA-37F8-C34E-AA62-8B8245BF2EC3}"/>
              </a:ext>
            </a:extLst>
          </p:cNvPr>
          <p:cNvSpPr>
            <a:spLocks noGrp="1"/>
          </p:cNvSpPr>
          <p:nvPr>
            <p:ph idx="21"/>
          </p:nvPr>
        </p:nvSpPr>
        <p:spPr/>
        <p:txBody>
          <a:bodyPr/>
          <a:lstStyle/>
          <a:p>
            <a:r>
              <a:rPr lang="en-US" dirty="0"/>
              <a:t>A little info</a:t>
            </a:r>
          </a:p>
        </p:txBody>
      </p:sp>
      <p:sp>
        <p:nvSpPr>
          <p:cNvPr id="15" name="Content Placeholder 14">
            <a:extLst>
              <a:ext uri="{FF2B5EF4-FFF2-40B4-BE49-F238E27FC236}">
                <a16:creationId xmlns:a16="http://schemas.microsoft.com/office/drawing/2014/main" id="{CCD67E8D-635D-1948-88F0-B5B7E06C26C9}"/>
              </a:ext>
            </a:extLst>
          </p:cNvPr>
          <p:cNvSpPr>
            <a:spLocks noGrp="1"/>
          </p:cNvSpPr>
          <p:nvPr>
            <p:ph idx="23"/>
          </p:nvPr>
        </p:nvSpPr>
        <p:spPr>
          <a:xfrm>
            <a:off x="6386898" y="2957176"/>
            <a:ext cx="4795157" cy="365126"/>
          </a:xfrm>
        </p:spPr>
        <p:txBody>
          <a:bodyPr/>
          <a:lstStyle/>
          <a:p>
            <a:r>
              <a:rPr lang="en-US" dirty="0"/>
              <a:t>Link to Reference</a:t>
            </a:r>
          </a:p>
        </p:txBody>
      </p:sp>
      <p:sp>
        <p:nvSpPr>
          <p:cNvPr id="5" name="Content Placeholder 4">
            <a:extLst>
              <a:ext uri="{FF2B5EF4-FFF2-40B4-BE49-F238E27FC236}">
                <a16:creationId xmlns:a16="http://schemas.microsoft.com/office/drawing/2014/main" id="{BD119BC1-82BE-EA41-A282-725E54DBCEF1}"/>
              </a:ext>
            </a:extLst>
          </p:cNvPr>
          <p:cNvSpPr>
            <a:spLocks noGrp="1"/>
          </p:cNvSpPr>
          <p:nvPr>
            <p:ph idx="24"/>
          </p:nvPr>
        </p:nvSpPr>
        <p:spPr/>
        <p:txBody>
          <a:bodyPr/>
          <a:lstStyle/>
          <a:p>
            <a:r>
              <a:rPr lang="en-US" dirty="0"/>
              <a:t>Reference #4</a:t>
            </a:r>
          </a:p>
        </p:txBody>
      </p:sp>
      <p:sp>
        <p:nvSpPr>
          <p:cNvPr id="14" name="Content Placeholder 13">
            <a:extLst>
              <a:ext uri="{FF2B5EF4-FFF2-40B4-BE49-F238E27FC236}">
                <a16:creationId xmlns:a16="http://schemas.microsoft.com/office/drawing/2014/main" id="{949234A5-376A-4746-99C4-E781590E823D}"/>
              </a:ext>
            </a:extLst>
          </p:cNvPr>
          <p:cNvSpPr>
            <a:spLocks noGrp="1"/>
          </p:cNvSpPr>
          <p:nvPr>
            <p:ph idx="25"/>
          </p:nvPr>
        </p:nvSpPr>
        <p:spPr/>
        <p:txBody>
          <a:bodyPr/>
          <a:lstStyle/>
          <a:p>
            <a:r>
              <a:rPr lang="en-US" dirty="0"/>
              <a:t>Information</a:t>
            </a:r>
          </a:p>
        </p:txBody>
      </p:sp>
      <p:sp>
        <p:nvSpPr>
          <p:cNvPr id="20" name="Content Placeholder 19">
            <a:extLst>
              <a:ext uri="{FF2B5EF4-FFF2-40B4-BE49-F238E27FC236}">
                <a16:creationId xmlns:a16="http://schemas.microsoft.com/office/drawing/2014/main" id="{21CFF410-D92F-EE43-B702-9DD0CC68C7AE}"/>
              </a:ext>
            </a:extLst>
          </p:cNvPr>
          <p:cNvSpPr>
            <a:spLocks noGrp="1"/>
          </p:cNvSpPr>
          <p:nvPr>
            <p:ph idx="27"/>
          </p:nvPr>
        </p:nvSpPr>
        <p:spPr>
          <a:xfrm>
            <a:off x="6386898" y="5149847"/>
            <a:ext cx="4795157" cy="365126"/>
          </a:xfrm>
        </p:spPr>
        <p:txBody>
          <a:bodyPr/>
          <a:lstStyle/>
          <a:p>
            <a:r>
              <a:rPr lang="en-US" dirty="0"/>
              <a:t>Link to Reference</a:t>
            </a:r>
          </a:p>
        </p:txBody>
      </p:sp>
      <p:sp>
        <p:nvSpPr>
          <p:cNvPr id="9" name="Text Placeholder 8">
            <a:extLst>
              <a:ext uri="{FF2B5EF4-FFF2-40B4-BE49-F238E27FC236}">
                <a16:creationId xmlns:a16="http://schemas.microsoft.com/office/drawing/2014/main" id="{870D22E6-9C47-7146-96F6-3D0EC2602BB7}"/>
              </a:ext>
            </a:extLst>
          </p:cNvPr>
          <p:cNvSpPr>
            <a:spLocks noGrp="1"/>
          </p:cNvSpPr>
          <p:nvPr>
            <p:ph type="body" sz="quarter" idx="28"/>
          </p:nvPr>
        </p:nvSpPr>
        <p:spPr/>
        <p:txBody>
          <a:bodyPr>
            <a:normAutofit fontScale="25000" lnSpcReduction="20000"/>
          </a:bodyPr>
          <a:lstStyle/>
          <a:p>
            <a:r>
              <a:rPr lang="en-US" dirty="0"/>
              <a:t> </a:t>
            </a:r>
          </a:p>
        </p:txBody>
      </p:sp>
      <p:sp>
        <p:nvSpPr>
          <p:cNvPr id="8" name="Text Placeholder 7">
            <a:extLst>
              <a:ext uri="{FF2B5EF4-FFF2-40B4-BE49-F238E27FC236}">
                <a16:creationId xmlns:a16="http://schemas.microsoft.com/office/drawing/2014/main" id="{58FC05A8-8EE1-1943-86A0-B47F49323D22}"/>
              </a:ext>
            </a:extLst>
          </p:cNvPr>
          <p:cNvSpPr>
            <a:spLocks noGrp="1"/>
          </p:cNvSpPr>
          <p:nvPr>
            <p:ph type="body" sz="quarter" idx="31"/>
          </p:nvPr>
        </p:nvSpPr>
        <p:spPr/>
        <p:txBody>
          <a:bodyPr>
            <a:normAutofit fontScale="25000" lnSpcReduction="20000"/>
          </a:bodyPr>
          <a:lstStyle/>
          <a:p>
            <a:r>
              <a:rPr lang="en-US" dirty="0"/>
              <a:t> </a:t>
            </a:r>
          </a:p>
        </p:txBody>
      </p:sp>
      <p:sp>
        <p:nvSpPr>
          <p:cNvPr id="10" name="Text Placeholder 9">
            <a:extLst>
              <a:ext uri="{FF2B5EF4-FFF2-40B4-BE49-F238E27FC236}">
                <a16:creationId xmlns:a16="http://schemas.microsoft.com/office/drawing/2014/main" id="{8DEDF93D-BC62-8F4F-9E71-D07A95DDC7DD}"/>
              </a:ext>
            </a:extLst>
          </p:cNvPr>
          <p:cNvSpPr>
            <a:spLocks noGrp="1"/>
          </p:cNvSpPr>
          <p:nvPr>
            <p:ph type="body" sz="quarter" idx="32"/>
          </p:nvPr>
        </p:nvSpPr>
        <p:spPr/>
        <p:txBody>
          <a:bodyPr>
            <a:normAutofit fontScale="25000" lnSpcReduction="20000"/>
          </a:bodyPr>
          <a:lstStyle/>
          <a:p>
            <a:r>
              <a:rPr lang="en-US" dirty="0"/>
              <a:t> </a:t>
            </a:r>
          </a:p>
        </p:txBody>
      </p:sp>
      <p:sp>
        <p:nvSpPr>
          <p:cNvPr id="11" name="Text Placeholder 10">
            <a:extLst>
              <a:ext uri="{FF2B5EF4-FFF2-40B4-BE49-F238E27FC236}">
                <a16:creationId xmlns:a16="http://schemas.microsoft.com/office/drawing/2014/main" id="{09E5E1C2-401E-964B-94FE-15BA3F2386D8}"/>
              </a:ext>
            </a:extLst>
          </p:cNvPr>
          <p:cNvSpPr>
            <a:spLocks noGrp="1"/>
          </p:cNvSpPr>
          <p:nvPr>
            <p:ph type="body" sz="quarter" idx="33"/>
          </p:nvPr>
        </p:nvSpPr>
        <p:spPr/>
        <p:txBody>
          <a:bodyPr>
            <a:normAutofit fontScale="25000" lnSpcReduction="20000"/>
          </a:bodyPr>
          <a:lstStyle/>
          <a:p>
            <a:r>
              <a:rPr lang="en-US" dirty="0"/>
              <a:t> </a:t>
            </a:r>
          </a:p>
        </p:txBody>
      </p:sp>
      <p:sp>
        <p:nvSpPr>
          <p:cNvPr id="16" name="Slide Number Placeholder 15">
            <a:extLst>
              <a:ext uri="{FF2B5EF4-FFF2-40B4-BE49-F238E27FC236}">
                <a16:creationId xmlns:a16="http://schemas.microsoft.com/office/drawing/2014/main" id="{5FF67816-D2EC-EB40-AF8F-C8DFD543AD27}"/>
              </a:ext>
            </a:extLst>
          </p:cNvPr>
          <p:cNvSpPr>
            <a:spLocks noGrp="1"/>
          </p:cNvSpPr>
          <p:nvPr>
            <p:ph type="sldNum" sz="quarter" idx="12"/>
          </p:nvPr>
        </p:nvSpPr>
        <p:spPr/>
        <p:txBody>
          <a:bodyPr/>
          <a:lstStyle/>
          <a:p>
            <a:fld id="{07A04D6F-4389-C645-AE2A-A6C68DECBBDE}" type="slidenum">
              <a:rPr lang="en-US" smtClean="0"/>
              <a:pPr/>
              <a:t>38</a:t>
            </a:fld>
            <a:endParaRPr lang="en-US"/>
          </a:p>
        </p:txBody>
      </p:sp>
    </p:spTree>
    <p:extLst>
      <p:ext uri="{BB962C8B-B14F-4D97-AF65-F5344CB8AC3E}">
        <p14:creationId xmlns:p14="http://schemas.microsoft.com/office/powerpoint/2010/main" val="4259458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BEDFE-970A-DE4A-B2A6-9271CC86BB95}"/>
              </a:ext>
            </a:extLst>
          </p:cNvPr>
          <p:cNvSpPr>
            <a:spLocks noGrp="1"/>
          </p:cNvSpPr>
          <p:nvPr>
            <p:ph type="title"/>
          </p:nvPr>
        </p:nvSpPr>
        <p:spPr/>
        <p:txBody>
          <a:bodyPr/>
          <a:lstStyle/>
          <a:p>
            <a:r>
              <a:rPr lang="en-US" dirty="0"/>
              <a:t>Title Only</a:t>
            </a:r>
          </a:p>
        </p:txBody>
      </p:sp>
      <p:sp>
        <p:nvSpPr>
          <p:cNvPr id="3" name="Slide Number Placeholder 2">
            <a:extLst>
              <a:ext uri="{FF2B5EF4-FFF2-40B4-BE49-F238E27FC236}">
                <a16:creationId xmlns:a16="http://schemas.microsoft.com/office/drawing/2014/main" id="{C31C5712-35A6-9644-8506-7995A9E68932}"/>
              </a:ext>
            </a:extLst>
          </p:cNvPr>
          <p:cNvSpPr>
            <a:spLocks noGrp="1"/>
          </p:cNvSpPr>
          <p:nvPr>
            <p:ph type="sldNum" sz="quarter" idx="12"/>
          </p:nvPr>
        </p:nvSpPr>
        <p:spPr/>
        <p:txBody>
          <a:bodyPr/>
          <a:lstStyle/>
          <a:p>
            <a:fld id="{07A04D6F-4389-C645-AE2A-A6C68DECBBDE}" type="slidenum">
              <a:rPr lang="en-US" smtClean="0"/>
              <a:pPr/>
              <a:t>39</a:t>
            </a:fld>
            <a:endParaRPr lang="en-US"/>
          </a:p>
        </p:txBody>
      </p:sp>
    </p:spTree>
    <p:extLst>
      <p:ext uri="{BB962C8B-B14F-4D97-AF65-F5344CB8AC3E}">
        <p14:creationId xmlns:p14="http://schemas.microsoft.com/office/powerpoint/2010/main" val="1345285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BB61-3447-AF43-963B-9AF9B798E7B8}"/>
              </a:ext>
            </a:extLst>
          </p:cNvPr>
          <p:cNvSpPr>
            <a:spLocks noGrp="1"/>
          </p:cNvSpPr>
          <p:nvPr>
            <p:ph type="title"/>
          </p:nvPr>
        </p:nvSpPr>
        <p:spPr>
          <a:xfrm>
            <a:off x="632138" y="365125"/>
            <a:ext cx="5922225" cy="845489"/>
          </a:xfrm>
        </p:spPr>
        <p:txBody>
          <a:bodyPr/>
          <a:lstStyle/>
          <a:p>
            <a:r>
              <a:rPr lang="en-US" dirty="0"/>
              <a:t>About the Instructor</a:t>
            </a:r>
          </a:p>
        </p:txBody>
      </p:sp>
      <p:sp>
        <p:nvSpPr>
          <p:cNvPr id="3" name="Content Placeholder 2">
            <a:extLst>
              <a:ext uri="{FF2B5EF4-FFF2-40B4-BE49-F238E27FC236}">
                <a16:creationId xmlns:a16="http://schemas.microsoft.com/office/drawing/2014/main" id="{6316D351-3AD6-1F4B-AFD7-FFFE333E4594}"/>
              </a:ext>
            </a:extLst>
          </p:cNvPr>
          <p:cNvSpPr>
            <a:spLocks noGrp="1"/>
          </p:cNvSpPr>
          <p:nvPr>
            <p:ph idx="1"/>
          </p:nvPr>
        </p:nvSpPr>
        <p:spPr>
          <a:xfrm>
            <a:off x="645018" y="1291180"/>
            <a:ext cx="6361263" cy="451651"/>
          </a:xfrm>
        </p:spPr>
        <p:txBody>
          <a:bodyPr/>
          <a:lstStyle/>
          <a:p>
            <a:r>
              <a:rPr lang="en-US" dirty="0"/>
              <a:t>Munish Kumar, PhD, B </a:t>
            </a:r>
            <a:r>
              <a:rPr lang="en-US" dirty="0" err="1"/>
              <a:t>Eng</a:t>
            </a:r>
            <a:endParaRPr lang="en-US" dirty="0"/>
          </a:p>
        </p:txBody>
      </p:sp>
      <p:sp>
        <p:nvSpPr>
          <p:cNvPr id="4" name="Slide Number Placeholder 3">
            <a:extLst>
              <a:ext uri="{FF2B5EF4-FFF2-40B4-BE49-F238E27FC236}">
                <a16:creationId xmlns:a16="http://schemas.microsoft.com/office/drawing/2014/main" id="{C0783C8B-194C-F642-A52C-9539B2C7AC25}"/>
              </a:ext>
            </a:extLst>
          </p:cNvPr>
          <p:cNvSpPr>
            <a:spLocks noGrp="1"/>
          </p:cNvSpPr>
          <p:nvPr>
            <p:ph type="sldNum" sz="quarter" idx="12"/>
          </p:nvPr>
        </p:nvSpPr>
        <p:spPr>
          <a:xfrm>
            <a:off x="645017" y="6240439"/>
            <a:ext cx="2743200" cy="365125"/>
          </a:xfrm>
        </p:spPr>
        <p:txBody>
          <a:bodyPr/>
          <a:lstStyle/>
          <a:p>
            <a:fld id="{07A04D6F-4389-C645-AE2A-A6C68DECBBDE}" type="slidenum">
              <a:rPr lang="en-US" smtClean="0"/>
              <a:pPr/>
              <a:t>4</a:t>
            </a:fld>
            <a:endParaRPr lang="en-US" dirty="0"/>
          </a:p>
        </p:txBody>
      </p:sp>
      <p:sp>
        <p:nvSpPr>
          <p:cNvPr id="7" name="Content Placeholder 6">
            <a:extLst>
              <a:ext uri="{FF2B5EF4-FFF2-40B4-BE49-F238E27FC236}">
                <a16:creationId xmlns:a16="http://schemas.microsoft.com/office/drawing/2014/main" id="{938EB92E-25FC-4496-B45B-350DFEB3CD14}"/>
              </a:ext>
            </a:extLst>
          </p:cNvPr>
          <p:cNvSpPr>
            <a:spLocks noGrp="1"/>
          </p:cNvSpPr>
          <p:nvPr>
            <p:ph idx="14"/>
          </p:nvPr>
        </p:nvSpPr>
        <p:spPr>
          <a:xfrm>
            <a:off x="645018" y="1823398"/>
            <a:ext cx="6361263" cy="4417042"/>
          </a:xfrm>
        </p:spPr>
        <p:txBody>
          <a:bodyPr>
            <a:normAutofit/>
          </a:bodyPr>
          <a:lstStyle/>
          <a:p>
            <a:pPr algn="just"/>
            <a:r>
              <a:rPr lang="en-US" dirty="0"/>
              <a:t>Staff Geoscientist (Petrophysicist) – ERCE</a:t>
            </a:r>
          </a:p>
          <a:p>
            <a:pPr marL="298350" indent="-285750" algn="just">
              <a:buFont typeface="Arial" panose="020B0604020202020204" pitchFamily="34" charset="0"/>
              <a:buChar char="•"/>
            </a:pPr>
            <a:r>
              <a:rPr lang="en-US" dirty="0"/>
              <a:t>12 years in oil &amp; gas; worked at ExxonMobil and Total S.A. in strategy, portfolio, planning, upstream exploration, field development and production optimization</a:t>
            </a:r>
          </a:p>
          <a:p>
            <a:pPr marL="298350" indent="-285750" algn="just">
              <a:buFont typeface="Arial" panose="020B0604020202020204" pitchFamily="34" charset="0"/>
              <a:buChar char="•"/>
            </a:pPr>
            <a:r>
              <a:rPr lang="en-US" dirty="0"/>
              <a:t>In 2020, joined expert consultancy firm ERCE which provides energy consulting/auditing services (including greenhouse gas evaluation) to oil &amp; gas, law firms, banks, institutional investors etc.</a:t>
            </a:r>
          </a:p>
          <a:p>
            <a:pPr algn="just"/>
            <a:r>
              <a:rPr lang="en-US" dirty="0"/>
              <a:t>Adjunct Faculty – SUSS</a:t>
            </a:r>
          </a:p>
          <a:p>
            <a:pPr marL="298350" indent="-285750" algn="just">
              <a:buFont typeface="Arial" panose="020B0604020202020204" pitchFamily="34" charset="0"/>
              <a:buChar char="•"/>
            </a:pPr>
            <a:r>
              <a:rPr lang="en-US" dirty="0"/>
              <a:t>Data </a:t>
            </a:r>
            <a:r>
              <a:rPr lang="en-US" dirty="0" err="1"/>
              <a:t>Visualisation</a:t>
            </a:r>
            <a:r>
              <a:rPr lang="en-US" dirty="0"/>
              <a:t> for Business</a:t>
            </a:r>
          </a:p>
          <a:p>
            <a:pPr marL="298350" indent="-285750" algn="just">
              <a:buFont typeface="Arial" panose="020B0604020202020204" pitchFamily="34" charset="0"/>
              <a:buChar char="•"/>
            </a:pPr>
            <a:r>
              <a:rPr lang="en-US" dirty="0"/>
              <a:t>Python for Business</a:t>
            </a:r>
          </a:p>
          <a:p>
            <a:pPr marL="298350" indent="-285750" algn="just">
              <a:buFont typeface="Arial" panose="020B0604020202020204" pitchFamily="34" charset="0"/>
              <a:buChar char="•"/>
            </a:pPr>
            <a:r>
              <a:rPr lang="en-US" dirty="0"/>
              <a:t>Applied Project for Business Analytics</a:t>
            </a:r>
            <a:endParaRPr lang="en-SG" dirty="0"/>
          </a:p>
          <a:p>
            <a:pPr marL="298350" indent="-285750">
              <a:buFont typeface="Arial" panose="020B0604020202020204" pitchFamily="34" charset="0"/>
              <a:buChar char="•"/>
            </a:pPr>
            <a:endParaRPr lang="en-SG" dirty="0"/>
          </a:p>
        </p:txBody>
      </p:sp>
      <p:pic>
        <p:nvPicPr>
          <p:cNvPr id="16" name="Picture Placeholder 15" descr="Icon&#10;&#10;Description automatically generated with medium confidence">
            <a:extLst>
              <a:ext uri="{FF2B5EF4-FFF2-40B4-BE49-F238E27FC236}">
                <a16:creationId xmlns:a16="http://schemas.microsoft.com/office/drawing/2014/main" id="{FAD46A2D-C123-40AA-AA4D-B3275220E73F}"/>
              </a:ext>
            </a:extLst>
          </p:cNvPr>
          <p:cNvPicPr>
            <a:picLocks noGrp="1" noChangeAspect="1"/>
          </p:cNvPicPr>
          <p:nvPr>
            <p:ph type="pic" sz="quarter" idx="15"/>
          </p:nvPr>
        </p:nvPicPr>
        <p:blipFill>
          <a:blip r:embed="rId2"/>
          <a:stretch>
            <a:fillRect/>
          </a:stretch>
        </p:blipFill>
        <p:spPr>
          <a:xfrm>
            <a:off x="8146835" y="682582"/>
            <a:ext cx="3971637" cy="1318408"/>
          </a:xfrm>
        </p:spPr>
      </p:pic>
      <p:sp>
        <p:nvSpPr>
          <p:cNvPr id="13" name="TextBox 12">
            <a:extLst>
              <a:ext uri="{FF2B5EF4-FFF2-40B4-BE49-F238E27FC236}">
                <a16:creationId xmlns:a16="http://schemas.microsoft.com/office/drawing/2014/main" id="{4FDD4169-8A53-4955-8CA6-9F65780DC3BB}"/>
              </a:ext>
            </a:extLst>
          </p:cNvPr>
          <p:cNvSpPr txBox="1"/>
          <p:nvPr/>
        </p:nvSpPr>
        <p:spPr>
          <a:xfrm>
            <a:off x="2073244" y="6123543"/>
            <a:ext cx="5459239" cy="400110"/>
          </a:xfrm>
          <a:prstGeom prst="rect">
            <a:avLst/>
          </a:prstGeom>
          <a:noFill/>
        </p:spPr>
        <p:txBody>
          <a:bodyPr wrap="square">
            <a:spAutoFit/>
          </a:bodyPr>
          <a:lstStyle/>
          <a:p>
            <a:r>
              <a:rPr lang="en-US" sz="2000" dirty="0">
                <a:solidFill>
                  <a:srgbClr val="FF0000"/>
                </a:solidFill>
              </a:rPr>
              <a:t>Tools of the trade: Python, Tableau, Power BI, Excel  </a:t>
            </a:r>
          </a:p>
        </p:txBody>
      </p:sp>
      <p:sp>
        <p:nvSpPr>
          <p:cNvPr id="17" name="Content Placeholder 6">
            <a:extLst>
              <a:ext uri="{FF2B5EF4-FFF2-40B4-BE49-F238E27FC236}">
                <a16:creationId xmlns:a16="http://schemas.microsoft.com/office/drawing/2014/main" id="{BA56B026-796F-4155-AD1C-9D39574058A7}"/>
              </a:ext>
            </a:extLst>
          </p:cNvPr>
          <p:cNvSpPr txBox="1">
            <a:spLocks/>
          </p:cNvSpPr>
          <p:nvPr/>
        </p:nvSpPr>
        <p:spPr>
          <a:xfrm>
            <a:off x="8146835" y="2020926"/>
            <a:ext cx="3971637" cy="4417042"/>
          </a:xfrm>
          <a:prstGeom prst="rect">
            <a:avLst/>
          </a:prstGeom>
        </p:spPr>
        <p:txBody>
          <a:bodyPr vert="horz" lIns="0" tIns="0" rIns="0" bIns="0" rtlCol="0">
            <a:normAutofit/>
          </a:bodyPr>
          <a:lstStyle>
            <a:lvl1pPr marL="12600" indent="0" algn="l" defTabSz="914400" rtl="0" eaLnBrk="1" latinLnBrk="0" hangingPunct="1">
              <a:lnSpc>
                <a:spcPts val="2400"/>
              </a:lnSpc>
              <a:spcBef>
                <a:spcPts val="0"/>
              </a:spcBef>
              <a:spcAft>
                <a:spcPts val="600"/>
              </a:spcAft>
              <a:buClr>
                <a:schemeClr val="accent2"/>
              </a:buClr>
              <a:buFont typeface="Arial" panose="020B0604020202020204" pitchFamily="34" charset="0"/>
              <a:buNone/>
              <a:defRPr sz="1600" kern="1200">
                <a:solidFill>
                  <a:schemeClr val="tx1">
                    <a:lumMod val="50000"/>
                  </a:schemeClr>
                </a:solidFill>
                <a:latin typeface="Montserrat"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9270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3pPr>
            <a:lvl4pPr marL="13842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4pPr>
            <a:lvl5pPr marL="18414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solidFill>
                  <a:srgbClr val="1C3355"/>
                </a:solidFill>
              </a:rPr>
              <a:t>Name</a:t>
            </a:r>
          </a:p>
          <a:p>
            <a:pPr algn="ctr"/>
            <a:r>
              <a:rPr lang="en-US" b="1" dirty="0">
                <a:solidFill>
                  <a:srgbClr val="1C3355"/>
                </a:solidFill>
              </a:rPr>
              <a:t>Profession/ What you do/ What you like</a:t>
            </a:r>
          </a:p>
          <a:p>
            <a:pPr algn="ctr"/>
            <a:r>
              <a:rPr lang="en-US" b="1" dirty="0">
                <a:solidFill>
                  <a:srgbClr val="1C3355"/>
                </a:solidFill>
              </a:rPr>
              <a:t>Do you currently use </a:t>
            </a:r>
            <a:r>
              <a:rPr lang="en-US" b="1" dirty="0" err="1">
                <a:solidFill>
                  <a:srgbClr val="1C3355"/>
                </a:solidFill>
              </a:rPr>
              <a:t>visualisation</a:t>
            </a:r>
            <a:r>
              <a:rPr lang="en-US" b="1" dirty="0">
                <a:solidFill>
                  <a:srgbClr val="1C3355"/>
                </a:solidFill>
              </a:rPr>
              <a:t>?</a:t>
            </a:r>
          </a:p>
          <a:p>
            <a:pPr algn="ctr"/>
            <a:r>
              <a:rPr lang="en-US" b="1" dirty="0">
                <a:solidFill>
                  <a:srgbClr val="1C3355"/>
                </a:solidFill>
              </a:rPr>
              <a:t>What would be one thing you want to take away from this class?</a:t>
            </a:r>
            <a:endParaRPr lang="en-SG" b="1" dirty="0">
              <a:solidFill>
                <a:srgbClr val="1C3355"/>
              </a:solidFill>
            </a:endParaRPr>
          </a:p>
          <a:p>
            <a:pPr marL="298350" indent="-285750">
              <a:buFont typeface="Arial" panose="020B0604020202020204" pitchFamily="34" charset="0"/>
              <a:buChar char="•"/>
            </a:pPr>
            <a:endParaRPr lang="en-SG" dirty="0"/>
          </a:p>
        </p:txBody>
      </p:sp>
    </p:spTree>
    <p:extLst>
      <p:ext uri="{BB962C8B-B14F-4D97-AF65-F5344CB8AC3E}">
        <p14:creationId xmlns:p14="http://schemas.microsoft.com/office/powerpoint/2010/main" val="420395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ED62B5-4682-F94E-B302-1CE08A0CFCE9}"/>
              </a:ext>
            </a:extLst>
          </p:cNvPr>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2838185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BB61-3447-AF43-963B-9AF9B798E7B8}"/>
              </a:ext>
            </a:extLst>
          </p:cNvPr>
          <p:cNvSpPr>
            <a:spLocks noGrp="1"/>
          </p:cNvSpPr>
          <p:nvPr>
            <p:ph type="title"/>
          </p:nvPr>
        </p:nvSpPr>
        <p:spPr>
          <a:xfrm>
            <a:off x="632138" y="365125"/>
            <a:ext cx="5922225" cy="845489"/>
          </a:xfrm>
        </p:spPr>
        <p:txBody>
          <a:bodyPr/>
          <a:lstStyle/>
          <a:p>
            <a:r>
              <a:rPr lang="en-US" dirty="0"/>
              <a:t>Learning Objectives</a:t>
            </a:r>
          </a:p>
        </p:txBody>
      </p:sp>
      <p:sp>
        <p:nvSpPr>
          <p:cNvPr id="4" name="Slide Number Placeholder 3">
            <a:extLst>
              <a:ext uri="{FF2B5EF4-FFF2-40B4-BE49-F238E27FC236}">
                <a16:creationId xmlns:a16="http://schemas.microsoft.com/office/drawing/2014/main" id="{C0783C8B-194C-F642-A52C-9539B2C7AC25}"/>
              </a:ext>
            </a:extLst>
          </p:cNvPr>
          <p:cNvSpPr>
            <a:spLocks noGrp="1"/>
          </p:cNvSpPr>
          <p:nvPr>
            <p:ph type="sldNum" sz="quarter" idx="12"/>
          </p:nvPr>
        </p:nvSpPr>
        <p:spPr>
          <a:xfrm>
            <a:off x="645017" y="6240439"/>
            <a:ext cx="2743200" cy="365125"/>
          </a:xfrm>
        </p:spPr>
        <p:txBody>
          <a:bodyPr/>
          <a:lstStyle/>
          <a:p>
            <a:fld id="{07A04D6F-4389-C645-AE2A-A6C68DECBBDE}" type="slidenum">
              <a:rPr lang="en-US" smtClean="0"/>
              <a:pPr/>
              <a:t>5</a:t>
            </a:fld>
            <a:endParaRPr lang="en-US"/>
          </a:p>
        </p:txBody>
      </p:sp>
      <p:sp>
        <p:nvSpPr>
          <p:cNvPr id="7" name="Content Placeholder 6">
            <a:extLst>
              <a:ext uri="{FF2B5EF4-FFF2-40B4-BE49-F238E27FC236}">
                <a16:creationId xmlns:a16="http://schemas.microsoft.com/office/drawing/2014/main" id="{938EB92E-25FC-4496-B45B-350DFEB3CD14}"/>
              </a:ext>
            </a:extLst>
          </p:cNvPr>
          <p:cNvSpPr>
            <a:spLocks noGrp="1"/>
          </p:cNvSpPr>
          <p:nvPr>
            <p:ph idx="14"/>
          </p:nvPr>
        </p:nvSpPr>
        <p:spPr>
          <a:xfrm>
            <a:off x="645018" y="1511602"/>
            <a:ext cx="6908307" cy="4908247"/>
          </a:xfrm>
        </p:spPr>
        <p:txBody>
          <a:bodyPr>
            <a:normAutofit fontScale="32500" lnSpcReduction="20000"/>
          </a:bodyPr>
          <a:lstStyle/>
          <a:p>
            <a:pPr marL="584100" indent="-571500">
              <a:buFont typeface="Arial" panose="020B0604020202020204" pitchFamily="34" charset="0"/>
              <a:buChar char="•"/>
            </a:pPr>
            <a:r>
              <a:rPr lang="en-US" sz="4400" dirty="0"/>
              <a:t>Understand concepts of Data and Data Visualization</a:t>
            </a:r>
          </a:p>
          <a:p>
            <a:pPr marL="584100" indent="-571500">
              <a:buFont typeface="Arial" panose="020B0604020202020204" pitchFamily="34" charset="0"/>
              <a:buChar char="•"/>
            </a:pPr>
            <a:r>
              <a:rPr lang="en-US" sz="4400" dirty="0"/>
              <a:t>Stages of Data Visualization Process</a:t>
            </a:r>
          </a:p>
          <a:p>
            <a:pPr marL="584100" indent="-571500">
              <a:buFont typeface="Arial" panose="020B0604020202020204" pitchFamily="34" charset="0"/>
              <a:buChar char="•"/>
            </a:pPr>
            <a:r>
              <a:rPr lang="en-US" sz="4400" dirty="0"/>
              <a:t>Data Visualization Components</a:t>
            </a:r>
          </a:p>
          <a:p>
            <a:pPr marL="584100" indent="-571500">
              <a:buFont typeface="Arial" panose="020B0604020202020204" pitchFamily="34" charset="0"/>
              <a:buChar char="•"/>
            </a:pPr>
            <a:r>
              <a:rPr lang="en-US" sz="4400" dirty="0"/>
              <a:t>Design Principles of a Business Performance Dashboard</a:t>
            </a:r>
          </a:p>
          <a:p>
            <a:pPr marL="584100" indent="-571500">
              <a:buFont typeface="Arial" panose="020B0604020202020204" pitchFamily="34" charset="0"/>
              <a:buChar char="•"/>
            </a:pPr>
            <a:r>
              <a:rPr lang="en-US" sz="4400" dirty="0"/>
              <a:t>Appropriateness of Data Visualization techniques based on available data</a:t>
            </a:r>
          </a:p>
          <a:p>
            <a:pPr marL="584100" indent="-571500">
              <a:buFont typeface="Arial" panose="020B0604020202020204" pitchFamily="34" charset="0"/>
              <a:buChar char="•"/>
            </a:pPr>
            <a:r>
              <a:rPr lang="en-US" sz="4400" dirty="0"/>
              <a:t>Appropriates of Business Performance Measure against Business Strategy of Organization</a:t>
            </a:r>
          </a:p>
          <a:p>
            <a:endParaRPr lang="en-US" sz="4400" dirty="0"/>
          </a:p>
          <a:p>
            <a:r>
              <a:rPr lang="en-US" sz="4400" dirty="0"/>
              <a:t>Some Textbooks:</a:t>
            </a:r>
          </a:p>
          <a:p>
            <a:pPr marL="755550" indent="-742950">
              <a:buFont typeface="+mj-lt"/>
              <a:buAutoNum type="arabicPeriod"/>
            </a:pPr>
            <a:r>
              <a:rPr lang="en-US" sz="4400" dirty="0" err="1"/>
              <a:t>Yau</a:t>
            </a:r>
            <a:r>
              <a:rPr lang="en-US" sz="4400" dirty="0"/>
              <a:t>, N,.(2013). Data Points: Visualization that Means Something</a:t>
            </a:r>
          </a:p>
          <a:p>
            <a:pPr marL="755550" indent="-742950">
              <a:buFont typeface="+mj-lt"/>
              <a:buAutoNum type="arabicPeriod"/>
            </a:pPr>
            <a:r>
              <a:rPr lang="en-US" sz="4400" dirty="0"/>
              <a:t>Murray, D. G. (2013). Tableau Your Data</a:t>
            </a:r>
            <a:endParaRPr lang="en-SG" dirty="0"/>
          </a:p>
        </p:txBody>
      </p:sp>
      <p:pic>
        <p:nvPicPr>
          <p:cNvPr id="11" name="Picture 10">
            <a:extLst>
              <a:ext uri="{FF2B5EF4-FFF2-40B4-BE49-F238E27FC236}">
                <a16:creationId xmlns:a16="http://schemas.microsoft.com/office/drawing/2014/main" id="{8D1A24F7-33C3-46F0-96C0-7586D99FB426}"/>
              </a:ext>
            </a:extLst>
          </p:cNvPr>
          <p:cNvPicPr>
            <a:picLocks noChangeAspect="1"/>
          </p:cNvPicPr>
          <p:nvPr/>
        </p:nvPicPr>
        <p:blipFill>
          <a:blip r:embed="rId2"/>
          <a:stretch>
            <a:fillRect/>
          </a:stretch>
        </p:blipFill>
        <p:spPr>
          <a:xfrm>
            <a:off x="7417876" y="630078"/>
            <a:ext cx="4480948" cy="2206943"/>
          </a:xfrm>
          <a:prstGeom prst="rect">
            <a:avLst/>
          </a:prstGeom>
        </p:spPr>
      </p:pic>
      <p:pic>
        <p:nvPicPr>
          <p:cNvPr id="12" name="Picture 11">
            <a:extLst>
              <a:ext uri="{FF2B5EF4-FFF2-40B4-BE49-F238E27FC236}">
                <a16:creationId xmlns:a16="http://schemas.microsoft.com/office/drawing/2014/main" id="{53EC65D8-2404-4B95-821E-7DC82673FC23}"/>
              </a:ext>
            </a:extLst>
          </p:cNvPr>
          <p:cNvPicPr>
            <a:picLocks noChangeAspect="1"/>
          </p:cNvPicPr>
          <p:nvPr/>
        </p:nvPicPr>
        <p:blipFill>
          <a:blip r:embed="rId3"/>
          <a:stretch>
            <a:fillRect/>
          </a:stretch>
        </p:blipFill>
        <p:spPr>
          <a:xfrm>
            <a:off x="7467311" y="3503625"/>
            <a:ext cx="4517528" cy="2249619"/>
          </a:xfrm>
          <a:prstGeom prst="rect">
            <a:avLst/>
          </a:prstGeom>
        </p:spPr>
      </p:pic>
    </p:spTree>
    <p:extLst>
      <p:ext uri="{BB962C8B-B14F-4D97-AF65-F5344CB8AC3E}">
        <p14:creationId xmlns:p14="http://schemas.microsoft.com/office/powerpoint/2010/main" val="747242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1 – Understanding Data</a:t>
            </a:r>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6</a:t>
            </a:fld>
            <a:endParaRPr lang="en-US"/>
          </a:p>
        </p:txBody>
      </p:sp>
    </p:spTree>
    <p:extLst>
      <p:ext uri="{BB962C8B-B14F-4D97-AF65-F5344CB8AC3E}">
        <p14:creationId xmlns:p14="http://schemas.microsoft.com/office/powerpoint/2010/main" val="1354468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dirty="0"/>
              <a:t>Understanding Data</a:t>
            </a:r>
          </a:p>
        </p:txBody>
      </p:sp>
      <p:sp>
        <p:nvSpPr>
          <p:cNvPr id="3" name="Content Placeholder 2">
            <a:extLst>
              <a:ext uri="{FF2B5EF4-FFF2-40B4-BE49-F238E27FC236}">
                <a16:creationId xmlns:a16="http://schemas.microsoft.com/office/drawing/2014/main" id="{E2B73F82-37EF-B142-B63C-B3A0709B3414}"/>
              </a:ext>
            </a:extLst>
          </p:cNvPr>
          <p:cNvSpPr>
            <a:spLocks noGrp="1"/>
          </p:cNvSpPr>
          <p:nvPr>
            <p:ph idx="1"/>
          </p:nvPr>
        </p:nvSpPr>
        <p:spPr>
          <a:xfrm>
            <a:off x="645017" y="1698424"/>
            <a:ext cx="8970471" cy="4124414"/>
          </a:xfrm>
        </p:spPr>
        <p:txBody>
          <a:bodyPr/>
          <a:lstStyle/>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Nominal</a:t>
            </a:r>
            <a:r>
              <a:rPr lang="en-GB" sz="1800" dirty="0">
                <a:latin typeface="Roboto Light" panose="02000000000000000000" pitchFamily="2" charset="0"/>
                <a:ea typeface="Roboto Light" panose="02000000000000000000" pitchFamily="2" charset="0"/>
              </a:rPr>
              <a:t> measurements measure items based on their labels or categories or other qualitative classification the items belong to with no implied order</a:t>
            </a:r>
          </a:p>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Ordinal</a:t>
            </a:r>
            <a:r>
              <a:rPr lang="en-GB" sz="1800" dirty="0">
                <a:latin typeface="Roboto Light" panose="02000000000000000000" pitchFamily="2" charset="0"/>
                <a:ea typeface="Roboto Light" panose="02000000000000000000" pitchFamily="2" charset="0"/>
              </a:rPr>
              <a:t> measurements arise from the operation of rank ordering</a:t>
            </a:r>
          </a:p>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Interval</a:t>
            </a:r>
            <a:r>
              <a:rPr lang="en-GB" sz="1800" dirty="0">
                <a:latin typeface="Roboto Light" panose="02000000000000000000" pitchFamily="2" charset="0"/>
                <a:ea typeface="Roboto Light" panose="02000000000000000000" pitchFamily="2" charset="0"/>
              </a:rPr>
              <a:t> measurements allow us to measure the degree of difference between items, but not the ratio between them</a:t>
            </a:r>
          </a:p>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Ratio</a:t>
            </a:r>
            <a:r>
              <a:rPr lang="en-GB" sz="1800" dirty="0">
                <a:latin typeface="Roboto Light" panose="02000000000000000000" pitchFamily="2" charset="0"/>
                <a:ea typeface="Roboto Light" panose="02000000000000000000" pitchFamily="2" charset="0"/>
              </a:rPr>
              <a:t> measurements estimate the ratio between a magnitude of a continuous quantity and a unit magnitude of the same kind</a:t>
            </a:r>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7</a:t>
            </a:fld>
            <a:endParaRPr lang="en-US"/>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The four measurement levels of data quality attribute</a:t>
            </a:r>
          </a:p>
        </p:txBody>
      </p:sp>
    </p:spTree>
    <p:extLst>
      <p:ext uri="{BB962C8B-B14F-4D97-AF65-F5344CB8AC3E}">
        <p14:creationId xmlns:p14="http://schemas.microsoft.com/office/powerpoint/2010/main" val="3026229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dirty="0"/>
              <a:t>Understanding Types of Data</a:t>
            </a:r>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8</a:t>
            </a:fld>
            <a:endParaRPr lang="en-US"/>
          </a:p>
        </p:txBody>
      </p:sp>
      <p:grpSp>
        <p:nvGrpSpPr>
          <p:cNvPr id="7" name="Group 6">
            <a:extLst>
              <a:ext uri="{FF2B5EF4-FFF2-40B4-BE49-F238E27FC236}">
                <a16:creationId xmlns:a16="http://schemas.microsoft.com/office/drawing/2014/main" id="{35966860-D2F9-4A2A-98BE-85CE7136CEE5}"/>
              </a:ext>
            </a:extLst>
          </p:cNvPr>
          <p:cNvGrpSpPr/>
          <p:nvPr/>
        </p:nvGrpSpPr>
        <p:grpSpPr>
          <a:xfrm>
            <a:off x="7197433" y="5756857"/>
            <a:ext cx="2087043" cy="662683"/>
            <a:chOff x="1272747" y="874327"/>
            <a:chExt cx="1629548" cy="662683"/>
          </a:xfrm>
        </p:grpSpPr>
        <p:pic>
          <p:nvPicPr>
            <p:cNvPr id="8" name="Picture 7">
              <a:extLst>
                <a:ext uri="{FF2B5EF4-FFF2-40B4-BE49-F238E27FC236}">
                  <a16:creationId xmlns:a16="http://schemas.microsoft.com/office/drawing/2014/main" id="{58980B6A-4801-412A-BCC2-1DDA04DF3B43}"/>
                </a:ext>
              </a:extLst>
            </p:cNvPr>
            <p:cNvPicPr>
              <a:picLocks noChangeAspect="1"/>
            </p:cNvPicPr>
            <p:nvPr/>
          </p:nvPicPr>
          <p:blipFill rotWithShape="1">
            <a:blip r:embed="rId2"/>
            <a:srcRect l="26003" t="5103" r="28543" b="69348"/>
            <a:stretch/>
          </p:blipFill>
          <p:spPr>
            <a:xfrm>
              <a:off x="1272747" y="874327"/>
              <a:ext cx="1629548" cy="662683"/>
            </a:xfrm>
            <a:prstGeom prst="rect">
              <a:avLst/>
            </a:prstGeom>
          </p:spPr>
        </p:pic>
        <p:sp>
          <p:nvSpPr>
            <p:cNvPr id="9" name="TextBox 8">
              <a:extLst>
                <a:ext uri="{FF2B5EF4-FFF2-40B4-BE49-F238E27FC236}">
                  <a16:creationId xmlns:a16="http://schemas.microsoft.com/office/drawing/2014/main" id="{F7FE16E2-E025-492F-86D7-065EBB559695}"/>
                </a:ext>
              </a:extLst>
            </p:cNvPr>
            <p:cNvSpPr txBox="1"/>
            <p:nvPr/>
          </p:nvSpPr>
          <p:spPr>
            <a:xfrm>
              <a:off x="1342459" y="974835"/>
              <a:ext cx="1552125"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Continuous</a:t>
              </a:r>
              <a:endParaRPr lang="en-SG" sz="2400" dirty="0">
                <a:solidFill>
                  <a:prstClr val="white"/>
                </a:solidFill>
                <a:latin typeface="Arial" panose="020B0604020202020204" pitchFamily="34" charset="0"/>
              </a:endParaRPr>
            </a:p>
          </p:txBody>
        </p:sp>
      </p:grpSp>
      <p:grpSp>
        <p:nvGrpSpPr>
          <p:cNvPr id="10" name="Group 9">
            <a:extLst>
              <a:ext uri="{FF2B5EF4-FFF2-40B4-BE49-F238E27FC236}">
                <a16:creationId xmlns:a16="http://schemas.microsoft.com/office/drawing/2014/main" id="{1641BDA2-90F1-48B6-841E-BF0BEE6DA2A0}"/>
              </a:ext>
            </a:extLst>
          </p:cNvPr>
          <p:cNvGrpSpPr/>
          <p:nvPr/>
        </p:nvGrpSpPr>
        <p:grpSpPr>
          <a:xfrm>
            <a:off x="5667375" y="5780510"/>
            <a:ext cx="1481853" cy="662682"/>
            <a:chOff x="1667751" y="898835"/>
            <a:chExt cx="1675322" cy="662683"/>
          </a:xfrm>
        </p:grpSpPr>
        <p:pic>
          <p:nvPicPr>
            <p:cNvPr id="11" name="Picture 10">
              <a:extLst>
                <a:ext uri="{FF2B5EF4-FFF2-40B4-BE49-F238E27FC236}">
                  <a16:creationId xmlns:a16="http://schemas.microsoft.com/office/drawing/2014/main" id="{B2645ED6-8E53-4D61-9C4A-9CD2CA5FE153}"/>
                </a:ext>
              </a:extLst>
            </p:cNvPr>
            <p:cNvPicPr>
              <a:picLocks noChangeAspect="1"/>
            </p:cNvPicPr>
            <p:nvPr/>
          </p:nvPicPr>
          <p:blipFill rotWithShape="1">
            <a:blip r:embed="rId2"/>
            <a:srcRect l="26003" t="5103" r="28543" b="69348"/>
            <a:stretch/>
          </p:blipFill>
          <p:spPr>
            <a:xfrm>
              <a:off x="1667751" y="898835"/>
              <a:ext cx="1629548" cy="662683"/>
            </a:xfrm>
            <a:prstGeom prst="rect">
              <a:avLst/>
            </a:prstGeom>
          </p:spPr>
        </p:pic>
        <p:sp>
          <p:nvSpPr>
            <p:cNvPr id="12" name="TextBox 11">
              <a:extLst>
                <a:ext uri="{FF2B5EF4-FFF2-40B4-BE49-F238E27FC236}">
                  <a16:creationId xmlns:a16="http://schemas.microsoft.com/office/drawing/2014/main" id="{29236FE6-562A-42F3-95B5-BCCD669B93C1}"/>
                </a:ext>
              </a:extLst>
            </p:cNvPr>
            <p:cNvSpPr txBox="1"/>
            <p:nvPr/>
          </p:nvSpPr>
          <p:spPr>
            <a:xfrm>
              <a:off x="1790949" y="999343"/>
              <a:ext cx="1552124"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Discrete</a:t>
              </a:r>
              <a:endParaRPr lang="en-SG" sz="2400" dirty="0">
                <a:solidFill>
                  <a:prstClr val="white"/>
                </a:solidFill>
                <a:latin typeface="Arial" panose="020B0604020202020204" pitchFamily="34" charset="0"/>
              </a:endParaRPr>
            </a:p>
          </p:txBody>
        </p:sp>
      </p:grpSp>
      <p:pic>
        <p:nvPicPr>
          <p:cNvPr id="13" name="Picture 12">
            <a:extLst>
              <a:ext uri="{FF2B5EF4-FFF2-40B4-BE49-F238E27FC236}">
                <a16:creationId xmlns:a16="http://schemas.microsoft.com/office/drawing/2014/main" id="{65EA37C7-85BC-4971-BE64-89E7CE9387DA}"/>
              </a:ext>
            </a:extLst>
          </p:cNvPr>
          <p:cNvPicPr>
            <a:picLocks noChangeAspect="1"/>
          </p:cNvPicPr>
          <p:nvPr/>
        </p:nvPicPr>
        <p:blipFill rotWithShape="1">
          <a:blip r:embed="rId3"/>
          <a:srcRect r="-963" b="16854"/>
          <a:stretch/>
        </p:blipFill>
        <p:spPr>
          <a:xfrm>
            <a:off x="5008616" y="4595923"/>
            <a:ext cx="584827" cy="439240"/>
          </a:xfrm>
          <a:prstGeom prst="rect">
            <a:avLst/>
          </a:prstGeom>
        </p:spPr>
      </p:pic>
      <p:sp>
        <p:nvSpPr>
          <p:cNvPr id="14" name="Oval 13">
            <a:extLst>
              <a:ext uri="{FF2B5EF4-FFF2-40B4-BE49-F238E27FC236}">
                <a16:creationId xmlns:a16="http://schemas.microsoft.com/office/drawing/2014/main" id="{592E0F52-2662-48BC-842B-D6C15280B931}"/>
              </a:ext>
            </a:extLst>
          </p:cNvPr>
          <p:cNvSpPr/>
          <p:nvPr/>
        </p:nvSpPr>
        <p:spPr bwMode="auto">
          <a:xfrm>
            <a:off x="5262659" y="5970617"/>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5" name="Oval 14">
            <a:extLst>
              <a:ext uri="{FF2B5EF4-FFF2-40B4-BE49-F238E27FC236}">
                <a16:creationId xmlns:a16="http://schemas.microsoft.com/office/drawing/2014/main" id="{3EA03330-71CA-4CD8-9D7B-E44EF7143DB5}"/>
              </a:ext>
            </a:extLst>
          </p:cNvPr>
          <p:cNvSpPr/>
          <p:nvPr/>
        </p:nvSpPr>
        <p:spPr bwMode="auto">
          <a:xfrm>
            <a:off x="5178257" y="6139439"/>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6" name="Oval 15">
            <a:extLst>
              <a:ext uri="{FF2B5EF4-FFF2-40B4-BE49-F238E27FC236}">
                <a16:creationId xmlns:a16="http://schemas.microsoft.com/office/drawing/2014/main" id="{FD5A61B7-277E-4411-8AFF-94740D09E032}"/>
              </a:ext>
            </a:extLst>
          </p:cNvPr>
          <p:cNvSpPr/>
          <p:nvPr/>
        </p:nvSpPr>
        <p:spPr bwMode="auto">
          <a:xfrm>
            <a:off x="5427045" y="6142019"/>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7" name="Oval 16">
            <a:extLst>
              <a:ext uri="{FF2B5EF4-FFF2-40B4-BE49-F238E27FC236}">
                <a16:creationId xmlns:a16="http://schemas.microsoft.com/office/drawing/2014/main" id="{13DF3603-198D-4ABD-8A68-5734A7D4B016}"/>
              </a:ext>
            </a:extLst>
          </p:cNvPr>
          <p:cNvSpPr/>
          <p:nvPr/>
        </p:nvSpPr>
        <p:spPr bwMode="auto">
          <a:xfrm>
            <a:off x="5439331" y="5931649"/>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8" name="Rectangle 17">
            <a:extLst>
              <a:ext uri="{FF2B5EF4-FFF2-40B4-BE49-F238E27FC236}">
                <a16:creationId xmlns:a16="http://schemas.microsoft.com/office/drawing/2014/main" id="{AE3CB6F2-DA6A-43DC-A444-44EBA61D0F73}"/>
              </a:ext>
            </a:extLst>
          </p:cNvPr>
          <p:cNvSpPr/>
          <p:nvPr/>
        </p:nvSpPr>
        <p:spPr bwMode="auto">
          <a:xfrm>
            <a:off x="9330979" y="6011465"/>
            <a:ext cx="647467" cy="255947"/>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cxnSp>
        <p:nvCxnSpPr>
          <p:cNvPr id="19" name="Straight Arrow Connector 18">
            <a:extLst>
              <a:ext uri="{FF2B5EF4-FFF2-40B4-BE49-F238E27FC236}">
                <a16:creationId xmlns:a16="http://schemas.microsoft.com/office/drawing/2014/main" id="{94ECE4B7-4E36-4E1B-8732-83AF3273D5A7}"/>
              </a:ext>
            </a:extLst>
          </p:cNvPr>
          <p:cNvCxnSpPr/>
          <p:nvPr/>
        </p:nvCxnSpPr>
        <p:spPr bwMode="auto">
          <a:xfrm>
            <a:off x="9330978" y="5970508"/>
            <a:ext cx="653415" cy="1"/>
          </a:xfrm>
          <a:prstGeom prst="straightConnector1">
            <a:avLst/>
          </a:prstGeom>
          <a:solidFill>
            <a:schemeClr val="accent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a:extLst>
              <a:ext uri="{FF2B5EF4-FFF2-40B4-BE49-F238E27FC236}">
                <a16:creationId xmlns:a16="http://schemas.microsoft.com/office/drawing/2014/main" id="{A9AABFBE-6DC1-40B7-9B2B-7512977384FA}"/>
              </a:ext>
            </a:extLst>
          </p:cNvPr>
          <p:cNvSpPr txBox="1"/>
          <p:nvPr/>
        </p:nvSpPr>
        <p:spPr>
          <a:xfrm>
            <a:off x="2102495" y="5132667"/>
            <a:ext cx="1152880" cy="338554"/>
          </a:xfrm>
          <a:prstGeom prst="rect">
            <a:avLst/>
          </a:prstGeom>
          <a:noFill/>
          <a:ln w="38100">
            <a:solidFill>
              <a:srgbClr val="FF0000"/>
            </a:solidFill>
          </a:ln>
        </p:spPr>
        <p:txBody>
          <a:bodyPr wrap="none" rtlCol="0">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rPr>
              <a:t>Unordered</a:t>
            </a:r>
            <a:endParaRPr lang="en-SG" sz="1600" dirty="0">
              <a:solidFill>
                <a:prstClr val="black"/>
              </a:solidFill>
              <a:latin typeface="Arial" panose="020B0604020202020204" pitchFamily="34" charset="0"/>
            </a:endParaRPr>
          </a:p>
        </p:txBody>
      </p:sp>
      <p:sp>
        <p:nvSpPr>
          <p:cNvPr id="21" name="TextBox 20">
            <a:extLst>
              <a:ext uri="{FF2B5EF4-FFF2-40B4-BE49-F238E27FC236}">
                <a16:creationId xmlns:a16="http://schemas.microsoft.com/office/drawing/2014/main" id="{5DC55C64-1A3D-4D71-9294-13DC37453D80}"/>
              </a:ext>
            </a:extLst>
          </p:cNvPr>
          <p:cNvSpPr txBox="1"/>
          <p:nvPr/>
        </p:nvSpPr>
        <p:spPr>
          <a:xfrm>
            <a:off x="1670196" y="5587580"/>
            <a:ext cx="1585178" cy="338554"/>
          </a:xfrm>
          <a:prstGeom prst="rect">
            <a:avLst/>
          </a:prstGeom>
          <a:noFill/>
          <a:ln w="38100">
            <a:solidFill>
              <a:srgbClr val="0000FF"/>
            </a:solidFill>
          </a:ln>
        </p:spPr>
        <p:txBody>
          <a:bodyPr wrap="none" rtlCol="0">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rPr>
              <a:t>Ordered Words</a:t>
            </a:r>
            <a:endParaRPr lang="en-SG" sz="1600" dirty="0">
              <a:solidFill>
                <a:prstClr val="black"/>
              </a:solidFill>
              <a:latin typeface="Arial" panose="020B0604020202020204" pitchFamily="34" charset="0"/>
            </a:endParaRPr>
          </a:p>
        </p:txBody>
      </p:sp>
      <p:sp>
        <p:nvSpPr>
          <p:cNvPr id="22" name="TextBox 21">
            <a:extLst>
              <a:ext uri="{FF2B5EF4-FFF2-40B4-BE49-F238E27FC236}">
                <a16:creationId xmlns:a16="http://schemas.microsoft.com/office/drawing/2014/main" id="{3C097E05-D395-4E81-93D0-69FCF3107E5F}"/>
              </a:ext>
            </a:extLst>
          </p:cNvPr>
          <p:cNvSpPr txBox="1"/>
          <p:nvPr/>
        </p:nvSpPr>
        <p:spPr>
          <a:xfrm>
            <a:off x="1848199" y="6039082"/>
            <a:ext cx="1393202" cy="338554"/>
          </a:xfrm>
          <a:prstGeom prst="rect">
            <a:avLst/>
          </a:prstGeom>
          <a:noFill/>
          <a:ln w="38100">
            <a:solidFill>
              <a:srgbClr val="00FF00"/>
            </a:solidFill>
          </a:ln>
        </p:spPr>
        <p:txBody>
          <a:bodyPr wrap="none" rtlCol="0">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rPr>
              <a:t>No True Zero</a:t>
            </a:r>
            <a:endParaRPr lang="en-SG" sz="1600" dirty="0">
              <a:solidFill>
                <a:prstClr val="black"/>
              </a:solidFill>
              <a:latin typeface="Arial" panose="020B0604020202020204" pitchFamily="34" charset="0"/>
            </a:endParaRPr>
          </a:p>
        </p:txBody>
      </p:sp>
      <p:pic>
        <p:nvPicPr>
          <p:cNvPr id="23" name="Picture 22">
            <a:extLst>
              <a:ext uri="{FF2B5EF4-FFF2-40B4-BE49-F238E27FC236}">
                <a16:creationId xmlns:a16="http://schemas.microsoft.com/office/drawing/2014/main" id="{7E68D8B4-C6D0-4FED-92B4-6C5543F05D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3494315" y="1276416"/>
            <a:ext cx="1080000" cy="1080000"/>
          </a:xfrm>
          <a:prstGeom prst="rect">
            <a:avLst/>
          </a:prstGeom>
        </p:spPr>
      </p:pic>
      <p:pic>
        <p:nvPicPr>
          <p:cNvPr id="24" name="Picture 23">
            <a:extLst>
              <a:ext uri="{FF2B5EF4-FFF2-40B4-BE49-F238E27FC236}">
                <a16:creationId xmlns:a16="http://schemas.microsoft.com/office/drawing/2014/main" id="{D6D53716-214A-4E30-ABC6-E9BF39AD31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600000">
            <a:off x="6429567" y="1322835"/>
            <a:ext cx="1080000" cy="1080000"/>
          </a:xfrm>
          <a:prstGeom prst="rect">
            <a:avLst/>
          </a:prstGeom>
        </p:spPr>
      </p:pic>
      <p:sp>
        <p:nvSpPr>
          <p:cNvPr id="25" name="TextBox 24">
            <a:extLst>
              <a:ext uri="{FF2B5EF4-FFF2-40B4-BE49-F238E27FC236}">
                <a16:creationId xmlns:a16="http://schemas.microsoft.com/office/drawing/2014/main" id="{561235B7-F8C5-40C5-AFDB-084B04365C50}"/>
              </a:ext>
            </a:extLst>
          </p:cNvPr>
          <p:cNvSpPr txBox="1"/>
          <p:nvPr/>
        </p:nvSpPr>
        <p:spPr>
          <a:xfrm>
            <a:off x="3855039" y="1003256"/>
            <a:ext cx="3342395" cy="523220"/>
          </a:xfrm>
          <a:prstGeom prst="rect">
            <a:avLst/>
          </a:prstGeom>
          <a:noFill/>
        </p:spPr>
        <p:txBody>
          <a:bodyPr wrap="square" rtlCol="0">
            <a:spAutoFit/>
          </a:bodyPr>
          <a:lstStyle/>
          <a:p>
            <a:pPr algn="ctr" eaLnBrk="0" fontAlgn="base" hangingPunct="0">
              <a:spcBef>
                <a:spcPct val="0"/>
              </a:spcBef>
              <a:spcAft>
                <a:spcPct val="0"/>
              </a:spcAft>
            </a:pPr>
            <a:r>
              <a:rPr lang="en-US" sz="2800" dirty="0">
                <a:solidFill>
                  <a:prstClr val="black"/>
                </a:solidFill>
                <a:latin typeface="Arial" panose="020B0604020202020204" pitchFamily="34" charset="0"/>
              </a:rPr>
              <a:t>Types of Data</a:t>
            </a:r>
            <a:endParaRPr lang="en-SG" sz="2800" dirty="0">
              <a:solidFill>
                <a:prstClr val="black"/>
              </a:solidFill>
              <a:latin typeface="Arial" panose="020B0604020202020204" pitchFamily="34" charset="0"/>
            </a:endParaRPr>
          </a:p>
        </p:txBody>
      </p:sp>
      <p:pic>
        <p:nvPicPr>
          <p:cNvPr id="26" name="Picture 25">
            <a:extLst>
              <a:ext uri="{FF2B5EF4-FFF2-40B4-BE49-F238E27FC236}">
                <a16:creationId xmlns:a16="http://schemas.microsoft.com/office/drawing/2014/main" id="{D0D2E881-B5E2-41F3-9FB9-B789A2D83B2B}"/>
              </a:ext>
            </a:extLst>
          </p:cNvPr>
          <p:cNvPicPr>
            <a:picLocks noChangeAspect="1"/>
          </p:cNvPicPr>
          <p:nvPr/>
        </p:nvPicPr>
        <p:blipFill rotWithShape="1">
          <a:blip r:embed="rId2"/>
          <a:srcRect l="26003" t="5103" r="28543" b="69348"/>
          <a:stretch/>
        </p:blipFill>
        <p:spPr>
          <a:xfrm>
            <a:off x="2853749" y="2306839"/>
            <a:ext cx="1848033" cy="662683"/>
          </a:xfrm>
          <a:prstGeom prst="rect">
            <a:avLst/>
          </a:prstGeom>
        </p:spPr>
      </p:pic>
      <p:sp>
        <p:nvSpPr>
          <p:cNvPr id="27" name="TextBox 26">
            <a:extLst>
              <a:ext uri="{FF2B5EF4-FFF2-40B4-BE49-F238E27FC236}">
                <a16:creationId xmlns:a16="http://schemas.microsoft.com/office/drawing/2014/main" id="{C2DDD2AB-5400-43B8-B1E6-4A8373C52C69}"/>
              </a:ext>
            </a:extLst>
          </p:cNvPr>
          <p:cNvSpPr txBox="1"/>
          <p:nvPr/>
        </p:nvSpPr>
        <p:spPr>
          <a:xfrm>
            <a:off x="2941552" y="2407347"/>
            <a:ext cx="1760229"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Qualitative</a:t>
            </a:r>
            <a:endParaRPr lang="en-SG" sz="2400" dirty="0">
              <a:solidFill>
                <a:prstClr val="white"/>
              </a:solidFill>
              <a:latin typeface="Arial" panose="020B0604020202020204" pitchFamily="34" charset="0"/>
            </a:endParaRPr>
          </a:p>
        </p:txBody>
      </p:sp>
      <p:pic>
        <p:nvPicPr>
          <p:cNvPr id="28" name="Picture 27">
            <a:extLst>
              <a:ext uri="{FF2B5EF4-FFF2-40B4-BE49-F238E27FC236}">
                <a16:creationId xmlns:a16="http://schemas.microsoft.com/office/drawing/2014/main" id="{AB491DED-D493-42A9-B07D-4545CF5A231A}"/>
              </a:ext>
            </a:extLst>
          </p:cNvPr>
          <p:cNvPicPr>
            <a:picLocks noChangeAspect="1"/>
          </p:cNvPicPr>
          <p:nvPr/>
        </p:nvPicPr>
        <p:blipFill rotWithShape="1">
          <a:blip r:embed="rId2"/>
          <a:srcRect l="26003" t="5103" r="28543" b="69348"/>
          <a:stretch/>
        </p:blipFill>
        <p:spPr>
          <a:xfrm>
            <a:off x="5544945" y="2304885"/>
            <a:ext cx="3945169" cy="662683"/>
          </a:xfrm>
          <a:prstGeom prst="rect">
            <a:avLst/>
          </a:prstGeom>
        </p:spPr>
      </p:pic>
      <p:sp>
        <p:nvSpPr>
          <p:cNvPr id="29" name="TextBox 28">
            <a:extLst>
              <a:ext uri="{FF2B5EF4-FFF2-40B4-BE49-F238E27FC236}">
                <a16:creationId xmlns:a16="http://schemas.microsoft.com/office/drawing/2014/main" id="{3D3F5CF0-CF76-4805-AE46-4453A0525847}"/>
              </a:ext>
            </a:extLst>
          </p:cNvPr>
          <p:cNvSpPr txBox="1"/>
          <p:nvPr/>
        </p:nvSpPr>
        <p:spPr>
          <a:xfrm>
            <a:off x="5732386" y="2405393"/>
            <a:ext cx="3757727" cy="461665"/>
          </a:xfrm>
          <a:prstGeom prst="rect">
            <a:avLst/>
          </a:prstGeom>
          <a:noFill/>
        </p:spPr>
        <p:txBody>
          <a:bodyPr wrap="square" rtlCol="0">
            <a:spAutoFit/>
          </a:bodyPr>
          <a:lstStyle/>
          <a:p>
            <a:pPr algn="ctr" eaLnBrk="0" fontAlgn="base" hangingPunct="0">
              <a:spcBef>
                <a:spcPct val="0"/>
              </a:spcBef>
              <a:spcAft>
                <a:spcPct val="0"/>
              </a:spcAft>
            </a:pPr>
            <a:r>
              <a:rPr lang="en-US" sz="2400" dirty="0">
                <a:solidFill>
                  <a:prstClr val="white"/>
                </a:solidFill>
                <a:latin typeface="Arial" panose="020B0604020202020204" pitchFamily="34" charset="0"/>
              </a:rPr>
              <a:t>Quantitative</a:t>
            </a:r>
            <a:endParaRPr lang="en-SG" sz="2400" dirty="0">
              <a:solidFill>
                <a:prstClr val="white"/>
              </a:solidFill>
              <a:latin typeface="Arial" panose="020B0604020202020204" pitchFamily="34" charset="0"/>
            </a:endParaRPr>
          </a:p>
        </p:txBody>
      </p:sp>
      <p:pic>
        <p:nvPicPr>
          <p:cNvPr id="30" name="Picture 29">
            <a:extLst>
              <a:ext uri="{FF2B5EF4-FFF2-40B4-BE49-F238E27FC236}">
                <a16:creationId xmlns:a16="http://schemas.microsoft.com/office/drawing/2014/main" id="{0AE3294F-70F1-4661-8E13-6D7690D545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7886280" y="3054819"/>
            <a:ext cx="720000" cy="720000"/>
          </a:xfrm>
          <a:prstGeom prst="rect">
            <a:avLst/>
          </a:prstGeom>
        </p:spPr>
      </p:pic>
      <p:pic>
        <p:nvPicPr>
          <p:cNvPr id="31" name="Picture 30">
            <a:extLst>
              <a:ext uri="{FF2B5EF4-FFF2-40B4-BE49-F238E27FC236}">
                <a16:creationId xmlns:a16="http://schemas.microsoft.com/office/drawing/2014/main" id="{FDBEAFCE-C1B2-4E0A-942A-D511191334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8895971" y="3067899"/>
            <a:ext cx="720000" cy="720000"/>
          </a:xfrm>
          <a:prstGeom prst="rect">
            <a:avLst/>
          </a:prstGeom>
        </p:spPr>
      </p:pic>
      <p:pic>
        <p:nvPicPr>
          <p:cNvPr id="32" name="Picture 31">
            <a:extLst>
              <a:ext uri="{FF2B5EF4-FFF2-40B4-BE49-F238E27FC236}">
                <a16:creationId xmlns:a16="http://schemas.microsoft.com/office/drawing/2014/main" id="{2BB8F9CF-4465-4B2C-997F-FA0E32180DA8}"/>
              </a:ext>
            </a:extLst>
          </p:cNvPr>
          <p:cNvPicPr>
            <a:picLocks noChangeAspect="1"/>
          </p:cNvPicPr>
          <p:nvPr/>
        </p:nvPicPr>
        <p:blipFill rotWithShape="1">
          <a:blip r:embed="rId2"/>
          <a:srcRect l="26003" t="5103" r="28543" b="69348"/>
          <a:stretch/>
        </p:blipFill>
        <p:spPr>
          <a:xfrm>
            <a:off x="8943056" y="3837185"/>
            <a:ext cx="986341" cy="662683"/>
          </a:xfrm>
          <a:prstGeom prst="rect">
            <a:avLst/>
          </a:prstGeom>
        </p:spPr>
      </p:pic>
      <p:sp>
        <p:nvSpPr>
          <p:cNvPr id="33" name="TextBox 32">
            <a:extLst>
              <a:ext uri="{FF2B5EF4-FFF2-40B4-BE49-F238E27FC236}">
                <a16:creationId xmlns:a16="http://schemas.microsoft.com/office/drawing/2014/main" id="{89106CF4-CB38-4D77-8A57-C45D78F3C6DF}"/>
              </a:ext>
            </a:extLst>
          </p:cNvPr>
          <p:cNvSpPr txBox="1"/>
          <p:nvPr/>
        </p:nvSpPr>
        <p:spPr>
          <a:xfrm>
            <a:off x="8989919" y="3937693"/>
            <a:ext cx="1015061"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Ratio</a:t>
            </a:r>
            <a:endParaRPr lang="en-SG" sz="2400" dirty="0">
              <a:solidFill>
                <a:prstClr val="white"/>
              </a:solidFill>
              <a:latin typeface="Arial" panose="020B0604020202020204" pitchFamily="34" charset="0"/>
            </a:endParaRPr>
          </a:p>
        </p:txBody>
      </p:sp>
      <p:pic>
        <p:nvPicPr>
          <p:cNvPr id="34" name="Picture 33">
            <a:extLst>
              <a:ext uri="{FF2B5EF4-FFF2-40B4-BE49-F238E27FC236}">
                <a16:creationId xmlns:a16="http://schemas.microsoft.com/office/drawing/2014/main" id="{7A98512E-6C81-43CB-850D-6511B7589CC1}"/>
              </a:ext>
            </a:extLst>
          </p:cNvPr>
          <p:cNvPicPr>
            <a:picLocks noChangeAspect="1"/>
          </p:cNvPicPr>
          <p:nvPr/>
        </p:nvPicPr>
        <p:blipFill rotWithShape="1">
          <a:blip r:embed="rId2"/>
          <a:srcRect l="26003" t="5103" r="28543" b="69348"/>
          <a:stretch/>
        </p:blipFill>
        <p:spPr>
          <a:xfrm>
            <a:off x="7538729" y="3846187"/>
            <a:ext cx="1328744" cy="662683"/>
          </a:xfrm>
          <a:prstGeom prst="rect">
            <a:avLst/>
          </a:prstGeom>
        </p:spPr>
      </p:pic>
      <p:sp>
        <p:nvSpPr>
          <p:cNvPr id="35" name="TextBox 34">
            <a:extLst>
              <a:ext uri="{FF2B5EF4-FFF2-40B4-BE49-F238E27FC236}">
                <a16:creationId xmlns:a16="http://schemas.microsoft.com/office/drawing/2014/main" id="{90F29FA5-7042-4572-89D6-D3EFDD734217}"/>
              </a:ext>
            </a:extLst>
          </p:cNvPr>
          <p:cNvSpPr txBox="1"/>
          <p:nvPr/>
        </p:nvSpPr>
        <p:spPr>
          <a:xfrm>
            <a:off x="7601860" y="3946695"/>
            <a:ext cx="1265613"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Interval</a:t>
            </a:r>
            <a:endParaRPr lang="en-SG" sz="2400" dirty="0">
              <a:solidFill>
                <a:prstClr val="white"/>
              </a:solidFill>
              <a:latin typeface="Arial" panose="020B0604020202020204" pitchFamily="34" charset="0"/>
            </a:endParaRPr>
          </a:p>
        </p:txBody>
      </p:sp>
      <p:pic>
        <p:nvPicPr>
          <p:cNvPr id="36" name="Picture 35">
            <a:extLst>
              <a:ext uri="{FF2B5EF4-FFF2-40B4-BE49-F238E27FC236}">
                <a16:creationId xmlns:a16="http://schemas.microsoft.com/office/drawing/2014/main" id="{C7D0A0F5-6D6E-4590-94C4-DD19267A2D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5107023" y="3036796"/>
            <a:ext cx="720000" cy="720000"/>
          </a:xfrm>
          <a:prstGeom prst="rect">
            <a:avLst/>
          </a:prstGeom>
        </p:spPr>
      </p:pic>
      <p:pic>
        <p:nvPicPr>
          <p:cNvPr id="37" name="Picture 36">
            <a:extLst>
              <a:ext uri="{FF2B5EF4-FFF2-40B4-BE49-F238E27FC236}">
                <a16:creationId xmlns:a16="http://schemas.microsoft.com/office/drawing/2014/main" id="{784B931F-BBB8-4850-AFC9-5D03C1F424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6183584" y="3077524"/>
            <a:ext cx="720000" cy="720000"/>
          </a:xfrm>
          <a:prstGeom prst="rect">
            <a:avLst/>
          </a:prstGeom>
        </p:spPr>
      </p:pic>
      <p:pic>
        <p:nvPicPr>
          <p:cNvPr id="38" name="Picture 37">
            <a:extLst>
              <a:ext uri="{FF2B5EF4-FFF2-40B4-BE49-F238E27FC236}">
                <a16:creationId xmlns:a16="http://schemas.microsoft.com/office/drawing/2014/main" id="{196F660F-DC79-431E-B157-FD2B68E12508}"/>
              </a:ext>
            </a:extLst>
          </p:cNvPr>
          <p:cNvPicPr>
            <a:picLocks noChangeAspect="1"/>
          </p:cNvPicPr>
          <p:nvPr/>
        </p:nvPicPr>
        <p:blipFill rotWithShape="1">
          <a:blip r:embed="rId2"/>
          <a:srcRect l="26003" t="5103" r="28543" b="69348"/>
          <a:stretch/>
        </p:blipFill>
        <p:spPr>
          <a:xfrm>
            <a:off x="6130422" y="3837070"/>
            <a:ext cx="1301183" cy="679359"/>
          </a:xfrm>
          <a:prstGeom prst="rect">
            <a:avLst/>
          </a:prstGeom>
        </p:spPr>
      </p:pic>
      <p:sp>
        <p:nvSpPr>
          <p:cNvPr id="39" name="TextBox 38">
            <a:extLst>
              <a:ext uri="{FF2B5EF4-FFF2-40B4-BE49-F238E27FC236}">
                <a16:creationId xmlns:a16="http://schemas.microsoft.com/office/drawing/2014/main" id="{C7BC1046-6706-4E4B-A3EA-DB8500ABF78F}"/>
              </a:ext>
            </a:extLst>
          </p:cNvPr>
          <p:cNvSpPr txBox="1"/>
          <p:nvPr/>
        </p:nvSpPr>
        <p:spPr>
          <a:xfrm>
            <a:off x="6192242" y="3940107"/>
            <a:ext cx="1302495"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Ordinal</a:t>
            </a:r>
            <a:endParaRPr lang="en-SG" sz="2400" dirty="0">
              <a:solidFill>
                <a:prstClr val="white"/>
              </a:solidFill>
              <a:latin typeface="Arial" panose="020B0604020202020204" pitchFamily="34" charset="0"/>
            </a:endParaRPr>
          </a:p>
        </p:txBody>
      </p:sp>
      <p:pic>
        <p:nvPicPr>
          <p:cNvPr id="40" name="Picture 39">
            <a:extLst>
              <a:ext uri="{FF2B5EF4-FFF2-40B4-BE49-F238E27FC236}">
                <a16:creationId xmlns:a16="http://schemas.microsoft.com/office/drawing/2014/main" id="{F1A7D155-F870-4307-BD49-9BA796941D95}"/>
              </a:ext>
            </a:extLst>
          </p:cNvPr>
          <p:cNvPicPr>
            <a:picLocks noChangeAspect="1"/>
          </p:cNvPicPr>
          <p:nvPr/>
        </p:nvPicPr>
        <p:blipFill rotWithShape="1">
          <a:blip r:embed="rId2"/>
          <a:srcRect l="26003" t="5103" r="28543" b="69348"/>
          <a:stretch/>
        </p:blipFill>
        <p:spPr>
          <a:xfrm>
            <a:off x="4601102" y="3830057"/>
            <a:ext cx="1441365" cy="662683"/>
          </a:xfrm>
          <a:prstGeom prst="rect">
            <a:avLst/>
          </a:prstGeom>
        </p:spPr>
      </p:pic>
      <p:sp>
        <p:nvSpPr>
          <p:cNvPr id="41" name="TextBox 40">
            <a:extLst>
              <a:ext uri="{FF2B5EF4-FFF2-40B4-BE49-F238E27FC236}">
                <a16:creationId xmlns:a16="http://schemas.microsoft.com/office/drawing/2014/main" id="{C478A34D-65F5-4B19-981C-87025781252B}"/>
              </a:ext>
            </a:extLst>
          </p:cNvPr>
          <p:cNvSpPr txBox="1"/>
          <p:nvPr/>
        </p:nvSpPr>
        <p:spPr>
          <a:xfrm>
            <a:off x="4669584" y="3930566"/>
            <a:ext cx="1372883"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Nominal</a:t>
            </a:r>
            <a:endParaRPr lang="en-SG" sz="2400" dirty="0">
              <a:solidFill>
                <a:prstClr val="white"/>
              </a:solidFill>
              <a:latin typeface="Arial" panose="020B0604020202020204" pitchFamily="34" charset="0"/>
            </a:endParaRPr>
          </a:p>
        </p:txBody>
      </p:sp>
      <p:pic>
        <p:nvPicPr>
          <p:cNvPr id="42" name="Picture 41">
            <a:extLst>
              <a:ext uri="{FF2B5EF4-FFF2-40B4-BE49-F238E27FC236}">
                <a16:creationId xmlns:a16="http://schemas.microsoft.com/office/drawing/2014/main" id="{9C42D7A0-F943-4A29-A78F-8413B2755BDD}"/>
              </a:ext>
            </a:extLst>
          </p:cNvPr>
          <p:cNvPicPr>
            <a:picLocks noChangeAspect="1"/>
          </p:cNvPicPr>
          <p:nvPr/>
        </p:nvPicPr>
        <p:blipFill rotWithShape="1">
          <a:blip r:embed="rId5"/>
          <a:srcRect r="59453" b="50728"/>
          <a:stretch/>
        </p:blipFill>
        <p:spPr>
          <a:xfrm>
            <a:off x="3042036" y="3444126"/>
            <a:ext cx="1256717" cy="916287"/>
          </a:xfrm>
          <a:prstGeom prst="rect">
            <a:avLst/>
          </a:prstGeom>
        </p:spPr>
      </p:pic>
      <p:sp>
        <p:nvSpPr>
          <p:cNvPr id="43" name="Rectangle 42">
            <a:extLst>
              <a:ext uri="{FF2B5EF4-FFF2-40B4-BE49-F238E27FC236}">
                <a16:creationId xmlns:a16="http://schemas.microsoft.com/office/drawing/2014/main" id="{DC77C5D1-8892-4064-8734-5018CC5D9658}"/>
              </a:ext>
            </a:extLst>
          </p:cNvPr>
          <p:cNvSpPr/>
          <p:nvPr/>
        </p:nvSpPr>
        <p:spPr bwMode="auto">
          <a:xfrm>
            <a:off x="4601101" y="3844717"/>
            <a:ext cx="1449688" cy="64603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pic>
        <p:nvPicPr>
          <p:cNvPr id="44" name="Picture 43">
            <a:extLst>
              <a:ext uri="{FF2B5EF4-FFF2-40B4-BE49-F238E27FC236}">
                <a16:creationId xmlns:a16="http://schemas.microsoft.com/office/drawing/2014/main" id="{C51AD8E5-EC8F-4753-9A70-6D530A58B6E2}"/>
              </a:ext>
            </a:extLst>
          </p:cNvPr>
          <p:cNvPicPr>
            <a:picLocks noChangeAspect="1"/>
          </p:cNvPicPr>
          <p:nvPr/>
        </p:nvPicPr>
        <p:blipFill>
          <a:blip r:embed="rId6"/>
          <a:stretch>
            <a:fillRect/>
          </a:stretch>
        </p:blipFill>
        <p:spPr>
          <a:xfrm>
            <a:off x="5959664" y="4540711"/>
            <a:ext cx="1669657" cy="623279"/>
          </a:xfrm>
          <a:prstGeom prst="rect">
            <a:avLst/>
          </a:prstGeom>
        </p:spPr>
      </p:pic>
      <p:sp>
        <p:nvSpPr>
          <p:cNvPr id="45" name="Rectangle 44">
            <a:extLst>
              <a:ext uri="{FF2B5EF4-FFF2-40B4-BE49-F238E27FC236}">
                <a16:creationId xmlns:a16="http://schemas.microsoft.com/office/drawing/2014/main" id="{9B4BF503-B32A-4876-AE25-1C94CD063780}"/>
              </a:ext>
            </a:extLst>
          </p:cNvPr>
          <p:cNvSpPr/>
          <p:nvPr/>
        </p:nvSpPr>
        <p:spPr bwMode="auto">
          <a:xfrm>
            <a:off x="6129111" y="3842728"/>
            <a:ext cx="1312876" cy="646035"/>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pic>
        <p:nvPicPr>
          <p:cNvPr id="46" name="Picture 45">
            <a:extLst>
              <a:ext uri="{FF2B5EF4-FFF2-40B4-BE49-F238E27FC236}">
                <a16:creationId xmlns:a16="http://schemas.microsoft.com/office/drawing/2014/main" id="{D3BBDEF9-1CE6-410D-AFFA-C4D35A9FFF6D}"/>
              </a:ext>
            </a:extLst>
          </p:cNvPr>
          <p:cNvPicPr>
            <a:picLocks noChangeAspect="1"/>
          </p:cNvPicPr>
          <p:nvPr/>
        </p:nvPicPr>
        <p:blipFill>
          <a:blip r:embed="rId7"/>
          <a:stretch>
            <a:fillRect/>
          </a:stretch>
        </p:blipFill>
        <p:spPr>
          <a:xfrm>
            <a:off x="7692893" y="4599254"/>
            <a:ext cx="573199" cy="573199"/>
          </a:xfrm>
          <a:prstGeom prst="rect">
            <a:avLst/>
          </a:prstGeom>
        </p:spPr>
      </p:pic>
      <p:pic>
        <p:nvPicPr>
          <p:cNvPr id="47" name="Picture 46">
            <a:extLst>
              <a:ext uri="{FF2B5EF4-FFF2-40B4-BE49-F238E27FC236}">
                <a16:creationId xmlns:a16="http://schemas.microsoft.com/office/drawing/2014/main" id="{28EC27F8-6F77-4096-9357-133B9535B37C}"/>
              </a:ext>
            </a:extLst>
          </p:cNvPr>
          <p:cNvPicPr>
            <a:picLocks noChangeAspect="1"/>
          </p:cNvPicPr>
          <p:nvPr/>
        </p:nvPicPr>
        <p:blipFill>
          <a:blip r:embed="rId8"/>
          <a:stretch>
            <a:fillRect/>
          </a:stretch>
        </p:blipFill>
        <p:spPr>
          <a:xfrm>
            <a:off x="8279175" y="4591318"/>
            <a:ext cx="581135" cy="581135"/>
          </a:xfrm>
          <a:prstGeom prst="rect">
            <a:avLst/>
          </a:prstGeom>
        </p:spPr>
      </p:pic>
      <p:pic>
        <p:nvPicPr>
          <p:cNvPr id="48" name="Picture 47">
            <a:extLst>
              <a:ext uri="{FF2B5EF4-FFF2-40B4-BE49-F238E27FC236}">
                <a16:creationId xmlns:a16="http://schemas.microsoft.com/office/drawing/2014/main" id="{57E58CB1-51EA-433A-95F1-1040F59B4E1F}"/>
              </a:ext>
            </a:extLst>
          </p:cNvPr>
          <p:cNvPicPr>
            <a:picLocks noChangeAspect="1"/>
          </p:cNvPicPr>
          <p:nvPr/>
        </p:nvPicPr>
        <p:blipFill>
          <a:blip r:embed="rId9"/>
          <a:stretch>
            <a:fillRect/>
          </a:stretch>
        </p:blipFill>
        <p:spPr>
          <a:xfrm>
            <a:off x="9065834" y="4599255"/>
            <a:ext cx="682932" cy="588877"/>
          </a:xfrm>
          <a:prstGeom prst="rect">
            <a:avLst/>
          </a:prstGeom>
        </p:spPr>
      </p:pic>
      <p:sp>
        <p:nvSpPr>
          <p:cNvPr id="49" name="Rectangle 48">
            <a:extLst>
              <a:ext uri="{FF2B5EF4-FFF2-40B4-BE49-F238E27FC236}">
                <a16:creationId xmlns:a16="http://schemas.microsoft.com/office/drawing/2014/main" id="{95494494-F4BB-4C5E-97E5-A545C01B3C93}"/>
              </a:ext>
            </a:extLst>
          </p:cNvPr>
          <p:cNvSpPr/>
          <p:nvPr/>
        </p:nvSpPr>
        <p:spPr bwMode="auto">
          <a:xfrm>
            <a:off x="7554598" y="3824411"/>
            <a:ext cx="1312876" cy="646035"/>
          </a:xfrm>
          <a:prstGeom prst="rect">
            <a:avLst/>
          </a:prstGeom>
          <a:noFill/>
          <a:ln w="38100"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50" name="Multiply 133">
            <a:extLst>
              <a:ext uri="{FF2B5EF4-FFF2-40B4-BE49-F238E27FC236}">
                <a16:creationId xmlns:a16="http://schemas.microsoft.com/office/drawing/2014/main" id="{73075EA5-D8D3-43B4-BECE-678119B852C4}"/>
              </a:ext>
            </a:extLst>
          </p:cNvPr>
          <p:cNvSpPr/>
          <p:nvPr/>
        </p:nvSpPr>
        <p:spPr bwMode="auto">
          <a:xfrm>
            <a:off x="2858103" y="2999524"/>
            <a:ext cx="397272" cy="397272"/>
          </a:xfrm>
          <a:prstGeom prst="mathMultiply">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51" name="TextBox 50">
            <a:extLst>
              <a:ext uri="{FF2B5EF4-FFF2-40B4-BE49-F238E27FC236}">
                <a16:creationId xmlns:a16="http://schemas.microsoft.com/office/drawing/2014/main" id="{DCC9DD0F-37D7-463E-8116-B0D3108D4994}"/>
              </a:ext>
            </a:extLst>
          </p:cNvPr>
          <p:cNvSpPr txBox="1"/>
          <p:nvPr/>
        </p:nvSpPr>
        <p:spPr>
          <a:xfrm>
            <a:off x="3133530" y="2991899"/>
            <a:ext cx="1732085"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black"/>
                </a:solidFill>
                <a:latin typeface="Arial" panose="020B0604020202020204" pitchFamily="34" charset="0"/>
              </a:rPr>
              <a:t>Arithmetic</a:t>
            </a:r>
            <a:endParaRPr lang="en-SG" sz="2400" dirty="0">
              <a:solidFill>
                <a:prstClr val="black"/>
              </a:solidFill>
              <a:latin typeface="Arial" panose="020B0604020202020204" pitchFamily="34" charset="0"/>
            </a:endParaRPr>
          </a:p>
        </p:txBody>
      </p:sp>
      <p:sp>
        <p:nvSpPr>
          <p:cNvPr id="52" name="Pentagon 135">
            <a:extLst>
              <a:ext uri="{FF2B5EF4-FFF2-40B4-BE49-F238E27FC236}">
                <a16:creationId xmlns:a16="http://schemas.microsoft.com/office/drawing/2014/main" id="{E37BAE3B-1334-4957-A242-A66A4D4FA86E}"/>
              </a:ext>
            </a:extLst>
          </p:cNvPr>
          <p:cNvSpPr/>
          <p:nvPr/>
        </p:nvSpPr>
        <p:spPr bwMode="auto">
          <a:xfrm rot="5400000">
            <a:off x="7007296" y="3411817"/>
            <a:ext cx="479241" cy="4075120"/>
          </a:xfrm>
          <a:prstGeom prst="homePlat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r>
              <a:rPr lang="en-US" dirty="0">
                <a:solidFill>
                  <a:prstClr val="black"/>
                </a:solidFill>
                <a:latin typeface="Arial" panose="020B0604020202020204" pitchFamily="34" charset="0"/>
              </a:rPr>
              <a:t>Measuring the data</a:t>
            </a:r>
            <a:endParaRPr lang="en-SG" dirty="0">
              <a:solidFill>
                <a:prstClr val="black"/>
              </a:solidFill>
              <a:latin typeface="Arial" panose="020B0604020202020204" pitchFamily="34" charset="0"/>
            </a:endParaRPr>
          </a:p>
        </p:txBody>
      </p:sp>
      <p:sp>
        <p:nvSpPr>
          <p:cNvPr id="53" name="TextBox 52">
            <a:extLst>
              <a:ext uri="{FF2B5EF4-FFF2-40B4-BE49-F238E27FC236}">
                <a16:creationId xmlns:a16="http://schemas.microsoft.com/office/drawing/2014/main" id="{934CFF28-93EB-4A38-8C6F-E1B20ADD5573}"/>
              </a:ext>
            </a:extLst>
          </p:cNvPr>
          <p:cNvSpPr txBox="1"/>
          <p:nvPr/>
        </p:nvSpPr>
        <p:spPr>
          <a:xfrm>
            <a:off x="9560667" y="4480601"/>
            <a:ext cx="457176" cy="461665"/>
          </a:xfrm>
          <a:prstGeom prst="rect">
            <a:avLst/>
          </a:prstGeom>
          <a:noFill/>
        </p:spPr>
        <p:txBody>
          <a:bodyPr wrap="none" rtlCol="0">
            <a:spAutoFit/>
          </a:bodyPr>
          <a:lstStyle/>
          <a:p>
            <a:r>
              <a:rPr lang="en-US" sz="2400" baseline="30000" dirty="0"/>
              <a:t>○</a:t>
            </a:r>
            <a:r>
              <a:rPr lang="en-US" sz="2400" dirty="0"/>
              <a:t>K</a:t>
            </a:r>
            <a:endParaRPr lang="en-SG" sz="2400" dirty="0"/>
          </a:p>
        </p:txBody>
      </p:sp>
    </p:spTree>
    <p:extLst>
      <p:ext uri="{BB962C8B-B14F-4D97-AF65-F5344CB8AC3E}">
        <p14:creationId xmlns:p14="http://schemas.microsoft.com/office/powerpoint/2010/main" val="1008476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452C-8262-0546-BC90-976C178F5CC5}"/>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Understanding Data</a:t>
            </a:r>
            <a:endParaRPr lang="en-US" dirty="0"/>
          </a:p>
        </p:txBody>
      </p:sp>
      <p:sp>
        <p:nvSpPr>
          <p:cNvPr id="3" name="Content Placeholder 2">
            <a:extLst>
              <a:ext uri="{FF2B5EF4-FFF2-40B4-BE49-F238E27FC236}">
                <a16:creationId xmlns:a16="http://schemas.microsoft.com/office/drawing/2014/main" id="{6AB2807D-C792-1846-8203-60BA592A2B9F}"/>
              </a:ext>
            </a:extLst>
          </p:cNvPr>
          <p:cNvSpPr>
            <a:spLocks noGrp="1"/>
          </p:cNvSpPr>
          <p:nvPr>
            <p:ph idx="1"/>
          </p:nvPr>
        </p:nvSpPr>
        <p:spPr/>
        <p:txBody>
          <a:bodyPr/>
          <a:lstStyle/>
          <a:p>
            <a:pPr marL="237061" indent="-237061">
              <a:spcBef>
                <a:spcPts val="0"/>
              </a:spcBef>
              <a:spcAft>
                <a:spcPts val="1600"/>
              </a:spcAft>
              <a:buClr>
                <a:srgbClr val="CE0000"/>
              </a:buClr>
              <a:buFont typeface="System Font Regular"/>
              <a:buChar char="‣"/>
            </a:pPr>
            <a:r>
              <a:rPr lang="en-GB" sz="2000" dirty="0">
                <a:latin typeface="Roboto Light" panose="02000000000000000000" pitchFamily="2" charset="0"/>
                <a:ea typeface="Roboto Light" panose="02000000000000000000" pitchFamily="2" charset="0"/>
              </a:rPr>
              <a:t>Metadata is structured information that explain, describe or locate the original (i.e. also known as primary data), otherwise make the using of original data more efficient</a:t>
            </a:r>
          </a:p>
        </p:txBody>
      </p:sp>
      <p:sp>
        <p:nvSpPr>
          <p:cNvPr id="5" name="Slide Number Placeholder 4">
            <a:extLst>
              <a:ext uri="{FF2B5EF4-FFF2-40B4-BE49-F238E27FC236}">
                <a16:creationId xmlns:a16="http://schemas.microsoft.com/office/drawing/2014/main" id="{5550B37B-6BD5-4E4C-A876-8207EB6E3030}"/>
              </a:ext>
            </a:extLst>
          </p:cNvPr>
          <p:cNvSpPr>
            <a:spLocks noGrp="1"/>
          </p:cNvSpPr>
          <p:nvPr>
            <p:ph type="sldNum" sz="quarter" idx="12"/>
          </p:nvPr>
        </p:nvSpPr>
        <p:spPr/>
        <p:txBody>
          <a:bodyPr/>
          <a:lstStyle/>
          <a:p>
            <a:fld id="{07A04D6F-4389-C645-AE2A-A6C68DECBBDE}" type="slidenum">
              <a:rPr lang="en-US" smtClean="0"/>
              <a:pPr/>
              <a:t>9</a:t>
            </a:fld>
            <a:endParaRPr lang="en-US"/>
          </a:p>
        </p:txBody>
      </p:sp>
      <p:sp>
        <p:nvSpPr>
          <p:cNvPr id="6" name="Content Placeholder 2">
            <a:extLst>
              <a:ext uri="{FF2B5EF4-FFF2-40B4-BE49-F238E27FC236}">
                <a16:creationId xmlns:a16="http://schemas.microsoft.com/office/drawing/2014/main" id="{789F7446-EC77-4B0C-9A25-F1DF0ECF15FF}"/>
              </a:ext>
            </a:extLst>
          </p:cNvPr>
          <p:cNvSpPr txBox="1">
            <a:spLocks/>
          </p:cNvSpPr>
          <p:nvPr/>
        </p:nvSpPr>
        <p:spPr>
          <a:xfrm>
            <a:off x="504273" y="1234147"/>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Metadata</a:t>
            </a:r>
          </a:p>
        </p:txBody>
      </p:sp>
      <p:pic>
        <p:nvPicPr>
          <p:cNvPr id="9" name="Picture 8">
            <a:extLst>
              <a:ext uri="{FF2B5EF4-FFF2-40B4-BE49-F238E27FC236}">
                <a16:creationId xmlns:a16="http://schemas.microsoft.com/office/drawing/2014/main" id="{B2C6A3F8-9DB4-4800-B71D-82264844CCBE}"/>
              </a:ext>
            </a:extLst>
          </p:cNvPr>
          <p:cNvPicPr>
            <a:picLocks noChangeAspect="1"/>
          </p:cNvPicPr>
          <p:nvPr/>
        </p:nvPicPr>
        <p:blipFill>
          <a:blip r:embed="rId2"/>
          <a:stretch>
            <a:fillRect/>
          </a:stretch>
        </p:blipFill>
        <p:spPr>
          <a:xfrm>
            <a:off x="6462364" y="1698424"/>
            <a:ext cx="5455149" cy="3489212"/>
          </a:xfrm>
          <a:prstGeom prst="rect">
            <a:avLst/>
          </a:prstGeom>
        </p:spPr>
      </p:pic>
      <p:sp>
        <p:nvSpPr>
          <p:cNvPr id="10" name="TextBox 9">
            <a:extLst>
              <a:ext uri="{FF2B5EF4-FFF2-40B4-BE49-F238E27FC236}">
                <a16:creationId xmlns:a16="http://schemas.microsoft.com/office/drawing/2014/main" id="{01D7AF5E-757C-4331-967A-FFE831FC0DEE}"/>
              </a:ext>
            </a:extLst>
          </p:cNvPr>
          <p:cNvSpPr txBox="1"/>
          <p:nvPr/>
        </p:nvSpPr>
        <p:spPr>
          <a:xfrm>
            <a:off x="6032491" y="5187636"/>
            <a:ext cx="6159509" cy="307777"/>
          </a:xfrm>
          <a:prstGeom prst="rect">
            <a:avLst/>
          </a:prstGeom>
          <a:noFill/>
        </p:spPr>
        <p:txBody>
          <a:bodyPr wrap="square" rtlCol="0">
            <a:spAutoFit/>
          </a:bodyPr>
          <a:lstStyle/>
          <a:p>
            <a:r>
              <a:rPr lang="en-SG" sz="1400" i="1" dirty="0">
                <a:solidFill>
                  <a:srgbClr val="EC6841"/>
                </a:solidFill>
                <a:latin typeface="Calibri"/>
              </a:rPr>
              <a:t>Source: </a:t>
            </a:r>
            <a:r>
              <a:rPr lang="en-GB" sz="1400" dirty="0">
                <a:solidFill>
                  <a:srgbClr val="EC6841"/>
                </a:solidFill>
                <a:latin typeface="Calibri"/>
                <a:hlinkClick r:id="rId3">
                  <a:extLst>
                    <a:ext uri="{A12FA001-AC4F-418D-AE19-62706E023703}">
                      <ahyp:hlinkClr xmlns:ahyp="http://schemas.microsoft.com/office/drawing/2018/hyperlinkcolor" val="tx"/>
                    </a:ext>
                  </a:extLst>
                </a:hlinkClick>
              </a:rPr>
              <a:t>http://learndatamodeling.com/wp-content/uploads/2015/10/tmeta.gif</a:t>
            </a:r>
            <a:r>
              <a:rPr lang="en-GB" sz="1400" dirty="0">
                <a:solidFill>
                  <a:srgbClr val="EC6841"/>
                </a:solidFill>
                <a:latin typeface="Calibri"/>
              </a:rPr>
              <a:t> </a:t>
            </a:r>
          </a:p>
        </p:txBody>
      </p:sp>
    </p:spTree>
    <p:extLst>
      <p:ext uri="{BB962C8B-B14F-4D97-AF65-F5344CB8AC3E}">
        <p14:creationId xmlns:p14="http://schemas.microsoft.com/office/powerpoint/2010/main" val="242831658"/>
      </p:ext>
    </p:extLst>
  </p:cSld>
  <p:clrMapOvr>
    <a:masterClrMapping/>
  </p:clrMapOvr>
</p:sld>
</file>

<file path=ppt/theme/theme1.xml><?xml version="1.0" encoding="utf-8"?>
<a:theme xmlns:a="http://schemas.openxmlformats.org/drawingml/2006/main" name="Office Theme">
  <a:themeElements>
    <a:clrScheme name="Custom 1">
      <a:dk1>
        <a:srgbClr val="4F4F4F"/>
      </a:dk1>
      <a:lt1>
        <a:srgbClr val="F8F8F8"/>
      </a:lt1>
      <a:dk2>
        <a:srgbClr val="1C3355"/>
      </a:dk2>
      <a:lt2>
        <a:srgbClr val="BFBFBF"/>
      </a:lt2>
      <a:accent1>
        <a:srgbClr val="EC6841"/>
      </a:accent1>
      <a:accent2>
        <a:srgbClr val="00A0B0"/>
      </a:accent2>
      <a:accent3>
        <a:srgbClr val="EDC850"/>
      </a:accent3>
      <a:accent4>
        <a:srgbClr val="333333"/>
      </a:accent4>
      <a:accent5>
        <a:srgbClr val="F8F8F8"/>
      </a:accent5>
      <a:accent6>
        <a:srgbClr val="CD353F"/>
      </a:accent6>
      <a:hlink>
        <a:srgbClr val="FFFFFF"/>
      </a:hlink>
      <a:folHlink>
        <a:srgbClr val="1C335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972</TotalTime>
  <Words>1970</Words>
  <Application>Microsoft Office PowerPoint</Application>
  <PresentationFormat>Widescreen</PresentationFormat>
  <Paragraphs>487</Paragraphs>
  <Slides>40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Arial</vt:lpstr>
      <vt:lpstr>Calibri</vt:lpstr>
      <vt:lpstr>Calibri Light</vt:lpstr>
      <vt:lpstr>Montserrat</vt:lpstr>
      <vt:lpstr>Montserrat Light</vt:lpstr>
      <vt:lpstr>Montserrat Medium</vt:lpstr>
      <vt:lpstr>Montserrat SemiBold</vt:lpstr>
      <vt:lpstr>Roboto</vt:lpstr>
      <vt:lpstr>Roboto Light</vt:lpstr>
      <vt:lpstr>Roboto Medium</vt:lpstr>
      <vt:lpstr>System Font Regular</vt:lpstr>
      <vt:lpstr>Office Theme</vt:lpstr>
      <vt:lpstr>Introduction to Data Analytics and Visualisation</vt:lpstr>
      <vt:lpstr>Table of Contents</vt:lpstr>
      <vt:lpstr>Welcome: Learning Objectives &amp; Introductions</vt:lpstr>
      <vt:lpstr>About the Instructor</vt:lpstr>
      <vt:lpstr>Learning Objectives</vt:lpstr>
      <vt:lpstr>Part 1 – Understanding Data</vt:lpstr>
      <vt:lpstr>Understanding Data</vt:lpstr>
      <vt:lpstr>Understanding Types of Data</vt:lpstr>
      <vt:lpstr>Understanding Data</vt:lpstr>
      <vt:lpstr>Part 2 – An Introduction to Data Visualisation</vt:lpstr>
      <vt:lpstr>Data Visualisation</vt:lpstr>
      <vt:lpstr>Data Visualisation</vt:lpstr>
      <vt:lpstr>Data Visualisation</vt:lpstr>
      <vt:lpstr>Part 3 – Tableau as a Tool for Business Analytics &amp; Visualisation</vt:lpstr>
      <vt:lpstr>Tableau Interface</vt:lpstr>
      <vt:lpstr>Tableau File Extension</vt:lpstr>
      <vt:lpstr>Tableau Speak - Join, Union, Pivot, Relationships &amp; Functions</vt:lpstr>
      <vt:lpstr>Tableau Speak – Join Types</vt:lpstr>
      <vt:lpstr>Tableau Speak – Pivot Data &amp; Data Source Grouping</vt:lpstr>
      <vt:lpstr>Tableau Speak – Relationships &amp; Data Blending</vt:lpstr>
      <vt:lpstr>Tableau Speak – Building Blocks &amp; Syntax for Data Source Manipulation with Calculated Fields</vt:lpstr>
      <vt:lpstr>Tableau Speak – Table Join</vt:lpstr>
      <vt:lpstr>Tableau Speak – Cross-database Join</vt:lpstr>
      <vt:lpstr>Tableau Speak – Data Blending</vt:lpstr>
      <vt:lpstr>Tableau Speak – Pivot Data from Columns to Rows (or v.v.)</vt:lpstr>
      <vt:lpstr>Tableau Speak – Split</vt:lpstr>
      <vt:lpstr>Tableau Speak – Calculation: Aggregate VS Record-Level</vt:lpstr>
      <vt:lpstr>Tableau Speak –Aggregate Functions</vt:lpstr>
      <vt:lpstr>Part 4 – Basic Data Visualisation</vt:lpstr>
      <vt:lpstr>Part 5 – Advanced Data Visualisation</vt:lpstr>
      <vt:lpstr>Part 6 – Dashboard &amp; Storyboards</vt:lpstr>
      <vt:lpstr>Content + Image (Blue)</vt:lpstr>
      <vt:lpstr>Content + Image (Alt)</vt:lpstr>
      <vt:lpstr>Content + Image (Alt, Blue)</vt:lpstr>
      <vt:lpstr>Big Text + Title</vt:lpstr>
      <vt:lpstr>Big Text + Title (alt)</vt:lpstr>
      <vt:lpstr>References</vt:lpstr>
      <vt:lpstr>References, No Images</vt:lpstr>
      <vt:lpstr>Title Only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Alyssa George</dc:creator>
  <cp:lastModifiedBy>Munish Kumar</cp:lastModifiedBy>
  <cp:revision>24</cp:revision>
  <dcterms:created xsi:type="dcterms:W3CDTF">2021-10-19T15:17:09Z</dcterms:created>
  <dcterms:modified xsi:type="dcterms:W3CDTF">2021-11-05T03:16:48Z</dcterms:modified>
</cp:coreProperties>
</file>